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56" r:id="rId3"/>
    <p:sldId id="258" r:id="rId4"/>
    <p:sldId id="259" r:id="rId5"/>
    <p:sldId id="260" r:id="rId6"/>
    <p:sldId id="263" r:id="rId7"/>
    <p:sldId id="264" r:id="rId8"/>
    <p:sldId id="265" r:id="rId9"/>
    <p:sldId id="266" r:id="rId10"/>
    <p:sldId id="267" r:id="rId11"/>
    <p:sldId id="268" r:id="rId12"/>
    <p:sldId id="269" r:id="rId13"/>
    <p:sldId id="270" r:id="rId14"/>
    <p:sldId id="274" r:id="rId15"/>
    <p:sldId id="271" r:id="rId16"/>
    <p:sldId id="272" r:id="rId17"/>
    <p:sldId id="273" r:id="rId18"/>
    <p:sldId id="275" r:id="rId19"/>
    <p:sldId id="357" r:id="rId20"/>
    <p:sldId id="277" r:id="rId21"/>
    <p:sldId id="278" r:id="rId22"/>
    <p:sldId id="279" r:id="rId23"/>
    <p:sldId id="280" r:id="rId24"/>
    <p:sldId id="281" r:id="rId25"/>
    <p:sldId id="283" r:id="rId26"/>
    <p:sldId id="284" r:id="rId27"/>
    <p:sldId id="364" r:id="rId28"/>
    <p:sldId id="285" r:id="rId29"/>
    <p:sldId id="287" r:id="rId30"/>
    <p:sldId id="288" r:id="rId31"/>
    <p:sldId id="290" r:id="rId32"/>
    <p:sldId id="291" r:id="rId33"/>
    <p:sldId id="293" r:id="rId34"/>
    <p:sldId id="292" r:id="rId35"/>
    <p:sldId id="294" r:id="rId36"/>
    <p:sldId id="295" r:id="rId37"/>
    <p:sldId id="296" r:id="rId38"/>
    <p:sldId id="297" r:id="rId39"/>
    <p:sldId id="298" r:id="rId40"/>
    <p:sldId id="299" r:id="rId41"/>
    <p:sldId id="300" r:id="rId42"/>
    <p:sldId id="257" r:id="rId43"/>
    <p:sldId id="301" r:id="rId44"/>
    <p:sldId id="306" r:id="rId45"/>
    <p:sldId id="302" r:id="rId46"/>
    <p:sldId id="305" r:id="rId47"/>
    <p:sldId id="303" r:id="rId48"/>
    <p:sldId id="304"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2" r:id="rId74"/>
    <p:sldId id="333" r:id="rId75"/>
    <p:sldId id="334" r:id="rId76"/>
    <p:sldId id="336" r:id="rId77"/>
    <p:sldId id="344" r:id="rId78"/>
    <p:sldId id="338" r:id="rId79"/>
    <p:sldId id="335" r:id="rId80"/>
    <p:sldId id="339" r:id="rId81"/>
    <p:sldId id="340" r:id="rId82"/>
    <p:sldId id="341" r:id="rId83"/>
    <p:sldId id="342" r:id="rId84"/>
    <p:sldId id="345" r:id="rId85"/>
    <p:sldId id="346" r:id="rId86"/>
    <p:sldId id="347" r:id="rId87"/>
    <p:sldId id="348" r:id="rId88"/>
    <p:sldId id="349" r:id="rId89"/>
    <p:sldId id="350" r:id="rId90"/>
    <p:sldId id="359" r:id="rId91"/>
    <p:sldId id="351" r:id="rId92"/>
    <p:sldId id="361" r:id="rId93"/>
    <p:sldId id="362" r:id="rId94"/>
    <p:sldId id="352" r:id="rId95"/>
    <p:sldId id="353" r:id="rId96"/>
    <p:sldId id="354" r:id="rId97"/>
    <p:sldId id="355"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5" autoAdjust="0"/>
    <p:restoredTop sz="86396" autoAdjust="0"/>
  </p:normalViewPr>
  <p:slideViewPr>
    <p:cSldViewPr>
      <p:cViewPr>
        <p:scale>
          <a:sx n="70" d="100"/>
          <a:sy n="70" d="100"/>
        </p:scale>
        <p:origin x="-4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D779AB-3E3F-40C6-BF33-B9ABE1F14F8C}"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3B359DB-DFF0-4479-8DA2-DCFC4112D8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79AB-3E3F-40C6-BF33-B9ABE1F14F8C}"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359DB-DFF0-4479-8DA2-DCFC4112D8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79AB-3E3F-40C6-BF33-B9ABE1F14F8C}" type="datetimeFigureOut">
              <a:rPr lang="en-US" smtClean="0"/>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359DB-DFF0-4479-8DA2-DCFC4112D8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761682"/>
          </a:xfrm>
        </p:spPr>
        <p:txBody>
          <a:bodyPr>
            <a:no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7620000" cy="5410200"/>
          </a:xfrm>
        </p:spPr>
        <p:txBody>
          <a:bodyPr>
            <a:normAutofit/>
          </a:bodyPr>
          <a:lstStyle>
            <a:lvl1pPr>
              <a:defRPr sz="4000"/>
            </a:lvl1pPr>
            <a:lvl2pPr>
              <a:defRPr sz="4000"/>
            </a:lvl2pPr>
            <a:lvl3pPr>
              <a:defRPr sz="3600"/>
            </a:lvl3pPr>
            <a:lvl4pPr>
              <a:defRPr sz="3600"/>
            </a:lvl4pPr>
            <a:lvl5pPr>
              <a:defRPr sz="3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3B359DB-DFF0-4479-8DA2-DCFC4112D86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FD779AB-3E3F-40C6-BF33-B9ABE1F14F8C}" type="datetimeFigureOut">
              <a:rPr lang="en-US" smtClean="0"/>
              <a:t>3/22/2013</a:t>
            </a:fld>
            <a:endParaRPr lang="en-US"/>
          </a:p>
        </p:txBody>
      </p:sp>
      <p:sp>
        <p:nvSpPr>
          <p:cNvPr id="8" name="Slide Number Placeholder 7"/>
          <p:cNvSpPr>
            <a:spLocks noGrp="1"/>
          </p:cNvSpPr>
          <p:nvPr>
            <p:ph type="sldNum" sz="quarter" idx="11"/>
          </p:nvPr>
        </p:nvSpPr>
        <p:spPr/>
        <p:txBody>
          <a:bodyPr/>
          <a:lstStyle/>
          <a:p>
            <a:fld id="{C3B359DB-DFF0-4479-8DA2-DCFC4112D86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D779AB-3E3F-40C6-BF33-B9ABE1F14F8C}"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359DB-DFF0-4479-8DA2-DCFC4112D8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D779AB-3E3F-40C6-BF33-B9ABE1F14F8C}" type="datetimeFigureOut">
              <a:rPr lang="en-US" smtClean="0"/>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359DB-DFF0-4479-8DA2-DCFC4112D8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779AB-3E3F-40C6-BF33-B9ABE1F14F8C}" type="datetimeFigureOut">
              <a:rPr lang="en-US" smtClean="0"/>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359DB-DFF0-4479-8DA2-DCFC4112D8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779AB-3E3F-40C6-BF33-B9ABE1F14F8C}" type="datetimeFigureOut">
              <a:rPr lang="en-US" smtClean="0"/>
              <a:t>3/22/2013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359DB-DFF0-4479-8DA2-DCFC4112D8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779AB-3E3F-40C6-BF33-B9ABE1F14F8C}"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359DB-DFF0-4479-8DA2-DCFC4112D86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779AB-3E3F-40C6-BF33-B9ABE1F14F8C}" type="datetimeFigureOut">
              <a:rPr lang="en-US" smtClean="0"/>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3B359DB-DFF0-4479-8DA2-DCFC4112D86A}"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FD779AB-3E3F-40C6-BF33-B9ABE1F14F8C}" type="datetimeFigureOut">
              <a:rPr lang="en-US" smtClean="0"/>
              <a:t>3/22/2013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3B359DB-DFF0-4479-8DA2-DCFC4112D86A}"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cs.uni.edu/~wallingf/blog/archives/monthly/2010-12.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rinnell.edu/offices/socialcommitment/postgradopps/brows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a:t>
            </a:r>
            <a:endParaRPr lang="en-US" dirty="0"/>
          </a:p>
        </p:txBody>
      </p:sp>
      <p:sp>
        <p:nvSpPr>
          <p:cNvPr id="3" name="Subtitle 2"/>
          <p:cNvSpPr>
            <a:spLocks noGrp="1"/>
          </p:cNvSpPr>
          <p:nvPr>
            <p:ph type="subTitle" idx="1"/>
          </p:nvPr>
        </p:nvSpPr>
        <p:spPr/>
        <p:txBody>
          <a:bodyPr/>
          <a:lstStyle/>
          <a:p>
            <a:r>
              <a:rPr lang="en-US" dirty="0" smtClean="0"/>
              <a:t>CS4244: Senior Design</a:t>
            </a:r>
          </a:p>
          <a:p>
            <a:r>
              <a:rPr lang="en-US" dirty="0" smtClean="0"/>
              <a:t>Instructor: Kunal Johar</a:t>
            </a:r>
          </a:p>
          <a:p>
            <a:endParaRPr lang="en-US" dirty="0" smtClean="0"/>
          </a:p>
        </p:txBody>
      </p:sp>
    </p:spTree>
    <p:extLst>
      <p:ext uri="{BB962C8B-B14F-4D97-AF65-F5344CB8AC3E}">
        <p14:creationId xmlns:p14="http://schemas.microsoft.com/office/powerpoint/2010/main" val="309083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in School</a:t>
            </a:r>
            <a:endParaRPr lang="en-US" dirty="0"/>
          </a:p>
        </p:txBody>
      </p:sp>
      <p:sp>
        <p:nvSpPr>
          <p:cNvPr id="3" name="Content Placeholder 2"/>
          <p:cNvSpPr>
            <a:spLocks noGrp="1"/>
          </p:cNvSpPr>
          <p:nvPr>
            <p:ph idx="1"/>
          </p:nvPr>
        </p:nvSpPr>
        <p:spPr>
          <a:xfrm>
            <a:off x="457200" y="1371600"/>
            <a:ext cx="8077200" cy="5410200"/>
          </a:xfrm>
        </p:spPr>
        <p:txBody>
          <a:bodyPr>
            <a:normAutofit fontScale="77500" lnSpcReduction="20000"/>
          </a:bodyPr>
          <a:lstStyle/>
          <a:p>
            <a:r>
              <a:rPr lang="en-US" dirty="0" smtClean="0"/>
              <a:t>GPA</a:t>
            </a:r>
          </a:p>
          <a:p>
            <a:pPr lvl="1"/>
            <a:r>
              <a:rPr lang="en-US" dirty="0" smtClean="0"/>
              <a:t>Homework: 50%</a:t>
            </a:r>
          </a:p>
          <a:p>
            <a:pPr lvl="1"/>
            <a:r>
              <a:rPr lang="en-US" dirty="0" smtClean="0"/>
              <a:t>Attendance</a:t>
            </a:r>
            <a:r>
              <a:rPr lang="en-US" baseline="0" dirty="0" smtClean="0"/>
              <a:t> 10%</a:t>
            </a:r>
          </a:p>
          <a:p>
            <a:pPr lvl="1"/>
            <a:r>
              <a:rPr lang="en-US" baseline="0" dirty="0" smtClean="0"/>
              <a:t>Exams / Papers: 40%</a:t>
            </a:r>
          </a:p>
          <a:p>
            <a:pPr lvl="1"/>
            <a:endParaRPr lang="en-US" baseline="0" dirty="0" smtClean="0"/>
          </a:p>
          <a:p>
            <a:pPr lvl="1"/>
            <a:r>
              <a:rPr lang="en-US" dirty="0" smtClean="0"/>
              <a:t>B/B+ = Do Homework + Come to Class</a:t>
            </a:r>
            <a:endParaRPr lang="en-US" baseline="0" dirty="0" smtClean="0"/>
          </a:p>
          <a:p>
            <a:pPr lvl="1"/>
            <a:r>
              <a:rPr lang="en-US" baseline="0" dirty="0" smtClean="0"/>
              <a:t>A   = Study Hard</a:t>
            </a:r>
          </a:p>
          <a:p>
            <a:pPr lvl="1"/>
            <a:endParaRPr lang="en-US" baseline="0" dirty="0" smtClean="0"/>
          </a:p>
          <a:p>
            <a:pPr lvl="1"/>
            <a:r>
              <a:rPr lang="en-US" dirty="0" smtClean="0"/>
              <a:t>Know ½ way if you are doing badly and work with the professor to aim for that B</a:t>
            </a:r>
            <a:endParaRPr lang="en-US" baseline="0" dirty="0" smtClean="0"/>
          </a:p>
        </p:txBody>
      </p:sp>
    </p:spTree>
    <p:extLst>
      <p:ext uri="{BB962C8B-B14F-4D97-AF65-F5344CB8AC3E}">
        <p14:creationId xmlns:p14="http://schemas.microsoft.com/office/powerpoint/2010/main" val="99133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School</a:t>
            </a:r>
            <a:endParaRPr lang="en-US" dirty="0"/>
          </a:p>
        </p:txBody>
      </p:sp>
      <p:sp>
        <p:nvSpPr>
          <p:cNvPr id="3" name="Content Placeholder 2"/>
          <p:cNvSpPr>
            <a:spLocks noGrp="1"/>
          </p:cNvSpPr>
          <p:nvPr>
            <p:ph idx="1"/>
          </p:nvPr>
        </p:nvSpPr>
        <p:spPr/>
        <p:txBody>
          <a:bodyPr>
            <a:normAutofit lnSpcReduction="10000"/>
          </a:bodyPr>
          <a:lstStyle/>
          <a:p>
            <a:r>
              <a:rPr lang="en-US" dirty="0" smtClean="0"/>
              <a:t>What if…</a:t>
            </a:r>
          </a:p>
          <a:p>
            <a:pPr lvl="1"/>
            <a:r>
              <a:rPr lang="en-US" dirty="0" smtClean="0"/>
              <a:t>School gave no structure</a:t>
            </a:r>
          </a:p>
          <a:p>
            <a:pPr lvl="1"/>
            <a:r>
              <a:rPr lang="en-US" dirty="0" smtClean="0"/>
              <a:t>You built your own curriculum</a:t>
            </a:r>
          </a:p>
          <a:p>
            <a:pPr lvl="1"/>
            <a:r>
              <a:rPr lang="en-US" dirty="0" smtClean="0"/>
              <a:t>You graded yourself</a:t>
            </a:r>
          </a:p>
          <a:p>
            <a:pPr lvl="1"/>
            <a:endParaRPr lang="en-US" dirty="0" smtClean="0"/>
          </a:p>
          <a:p>
            <a:pPr marL="274320" lvl="1" indent="0">
              <a:buNone/>
            </a:pPr>
            <a:r>
              <a:rPr lang="en-US" dirty="0" smtClean="0"/>
              <a:t>Where would you begin?</a:t>
            </a:r>
          </a:p>
          <a:p>
            <a:pPr marL="274320" lvl="1" indent="0">
              <a:buNone/>
            </a:pPr>
            <a:r>
              <a:rPr lang="en-US" dirty="0" smtClean="0"/>
              <a:t>How far</a:t>
            </a:r>
            <a:r>
              <a:rPr lang="en-US" baseline="0" dirty="0" smtClean="0"/>
              <a:t> would you push yourself?</a:t>
            </a:r>
          </a:p>
        </p:txBody>
      </p:sp>
    </p:spTree>
    <p:extLst>
      <p:ext uri="{BB962C8B-B14F-4D97-AF65-F5344CB8AC3E}">
        <p14:creationId xmlns:p14="http://schemas.microsoft.com/office/powerpoint/2010/main" val="2188534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Career</a:t>
            </a:r>
            <a:endParaRPr lang="en-US" dirty="0"/>
          </a:p>
        </p:txBody>
      </p:sp>
      <p:sp>
        <p:nvSpPr>
          <p:cNvPr id="3" name="Content Placeholder 2"/>
          <p:cNvSpPr>
            <a:spLocks noGrp="1"/>
          </p:cNvSpPr>
          <p:nvPr>
            <p:ph idx="1"/>
          </p:nvPr>
        </p:nvSpPr>
        <p:spPr>
          <a:xfrm>
            <a:off x="457200" y="1371600"/>
            <a:ext cx="8229600" cy="5410200"/>
          </a:xfrm>
        </p:spPr>
        <p:txBody>
          <a:bodyPr>
            <a:normAutofit/>
          </a:bodyPr>
          <a:lstStyle/>
          <a:p>
            <a:r>
              <a:rPr lang="en-US" dirty="0" smtClean="0"/>
              <a:t>I worked at the Government</a:t>
            </a:r>
          </a:p>
          <a:p>
            <a:pPr lvl="1"/>
            <a:r>
              <a:rPr lang="en-US" dirty="0" smtClean="0"/>
              <a:t>Automatic Guaranteed Promotions</a:t>
            </a:r>
            <a:r>
              <a:rPr lang="en-US" baseline="0" dirty="0" smtClean="0"/>
              <a:t> each year for 3 years</a:t>
            </a:r>
          </a:p>
          <a:p>
            <a:pPr lvl="1"/>
            <a:r>
              <a:rPr lang="en-US" baseline="0" dirty="0" smtClean="0"/>
              <a:t>Good Pay</a:t>
            </a:r>
          </a:p>
          <a:p>
            <a:pPr lvl="1"/>
            <a:r>
              <a:rPr lang="en-US" baseline="0" dirty="0" smtClean="0"/>
              <a:t>Friendly Environment</a:t>
            </a:r>
          </a:p>
          <a:p>
            <a:pPr lvl="2"/>
            <a:r>
              <a:rPr lang="en-US" baseline="0" dirty="0" smtClean="0"/>
              <a:t>(I was not a threat to others)</a:t>
            </a:r>
          </a:p>
        </p:txBody>
      </p:sp>
    </p:spTree>
    <p:extLst>
      <p:ext uri="{BB962C8B-B14F-4D97-AF65-F5344CB8AC3E}">
        <p14:creationId xmlns:p14="http://schemas.microsoft.com/office/powerpoint/2010/main" val="775721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142682"/>
          </a:xfrm>
        </p:spPr>
        <p:txBody>
          <a:bodyPr/>
          <a:lstStyle/>
          <a:p>
            <a:r>
              <a:rPr lang="en-US" dirty="0" smtClean="0"/>
              <a:t>Do you want a structured career?</a:t>
            </a:r>
            <a:endParaRPr lang="en-US" dirty="0"/>
          </a:p>
        </p:txBody>
      </p:sp>
      <p:sp>
        <p:nvSpPr>
          <p:cNvPr id="3" name="Content Placeholder 2"/>
          <p:cNvSpPr>
            <a:spLocks noGrp="1"/>
          </p:cNvSpPr>
          <p:nvPr>
            <p:ph idx="1"/>
          </p:nvPr>
        </p:nvSpPr>
        <p:spPr/>
        <p:txBody>
          <a:bodyPr>
            <a:normAutofit/>
          </a:bodyPr>
          <a:lstStyle/>
          <a:p>
            <a:r>
              <a:rPr lang="en-US" dirty="0" smtClean="0"/>
              <a:t>I thought I did</a:t>
            </a:r>
          </a:p>
          <a:p>
            <a:pPr lvl="1"/>
            <a:r>
              <a:rPr lang="en-US" dirty="0" smtClean="0"/>
              <a:t>Work for a few years</a:t>
            </a:r>
          </a:p>
          <a:p>
            <a:pPr lvl="1"/>
            <a:r>
              <a:rPr lang="en-US" dirty="0" smtClean="0"/>
              <a:t>Maybe get an MBA</a:t>
            </a:r>
          </a:p>
          <a:p>
            <a:pPr lvl="1"/>
            <a:r>
              <a:rPr lang="en-US" dirty="0" smtClean="0"/>
              <a:t>Have work pay for the MBA maybe?</a:t>
            </a:r>
          </a:p>
        </p:txBody>
      </p:sp>
    </p:spTree>
    <p:extLst>
      <p:ext uri="{BB962C8B-B14F-4D97-AF65-F5344CB8AC3E}">
        <p14:creationId xmlns:p14="http://schemas.microsoft.com/office/powerpoint/2010/main" val="111833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2743200" cy="4321175"/>
          </a:xfrm>
        </p:spPr>
        <p:txBody>
          <a:bodyPr/>
          <a:lstStyle/>
          <a:p>
            <a:pPr algn="ctr"/>
            <a:r>
              <a:rPr lang="en-US" sz="6000" i="1" cap="none" dirty="0" err="1" smtClean="0"/>
              <a:t>dCareer</a:t>
            </a:r>
            <a:r>
              <a:rPr lang="en-US" sz="6000" i="1" cap="none" dirty="0" smtClean="0"/>
              <a:t/>
            </a:r>
            <a:br>
              <a:rPr lang="en-US" sz="6000" i="1" cap="none" dirty="0" smtClean="0"/>
            </a:br>
            <a:r>
              <a:rPr lang="en-US" sz="6000" i="1" cap="none" dirty="0" err="1" smtClean="0"/>
              <a:t>dTime</a:t>
            </a:r>
            <a:endParaRPr lang="en-US" sz="6000" cap="none" dirty="0"/>
          </a:p>
        </p:txBody>
      </p:sp>
      <p:sp>
        <p:nvSpPr>
          <p:cNvPr id="3" name="Text Placeholder 2"/>
          <p:cNvSpPr>
            <a:spLocks noGrp="1"/>
          </p:cNvSpPr>
          <p:nvPr>
            <p:ph type="body" idx="1"/>
          </p:nvPr>
        </p:nvSpPr>
        <p:spPr>
          <a:xfrm>
            <a:off x="0" y="228601"/>
            <a:ext cx="9144000" cy="609599"/>
          </a:xfrm>
        </p:spPr>
        <p:txBody>
          <a:bodyPr>
            <a:normAutofit/>
          </a:bodyPr>
          <a:lstStyle/>
          <a:p>
            <a:pPr algn="ctr"/>
            <a:r>
              <a:rPr lang="en-US" dirty="0" smtClean="0"/>
              <a:t>This was the original title of my talk</a:t>
            </a:r>
          </a:p>
          <a:p>
            <a:endParaRPr lang="en-US" dirty="0" smtClean="0"/>
          </a:p>
        </p:txBody>
      </p:sp>
      <p:cxnSp>
        <p:nvCxnSpPr>
          <p:cNvPr id="5" name="Straight Connector 4"/>
          <p:cNvCxnSpPr/>
          <p:nvPr/>
        </p:nvCxnSpPr>
        <p:spPr>
          <a:xfrm>
            <a:off x="304800" y="3429000"/>
            <a:ext cx="3352800" cy="304800"/>
          </a:xfrm>
          <a:prstGeom prst="line">
            <a:avLst/>
          </a:prstGeom>
        </p:spPr>
        <p:style>
          <a:lnRef idx="3">
            <a:schemeClr val="dk1"/>
          </a:lnRef>
          <a:fillRef idx="0">
            <a:schemeClr val="dk1"/>
          </a:fillRef>
          <a:effectRef idx="2">
            <a:schemeClr val="dk1"/>
          </a:effectRef>
          <a:fontRef idx="minor">
            <a:schemeClr val="tx1"/>
          </a:fontRef>
        </p:style>
      </p:cxnSp>
      <p:sp>
        <p:nvSpPr>
          <p:cNvPr id="6" name="Title 1"/>
          <p:cNvSpPr txBox="1">
            <a:spLocks/>
          </p:cNvSpPr>
          <p:nvPr/>
        </p:nvSpPr>
        <p:spPr>
          <a:xfrm>
            <a:off x="3505200" y="1420812"/>
            <a:ext cx="5029200" cy="432117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b="0" kern="1200" cap="all" spc="-80" baseline="0">
                <a:solidFill>
                  <a:schemeClr val="tx1"/>
                </a:solidFill>
                <a:latin typeface="+mj-lt"/>
                <a:ea typeface="+mj-ea"/>
                <a:cs typeface="+mj-cs"/>
              </a:defRPr>
            </a:lvl1pPr>
          </a:lstStyle>
          <a:p>
            <a:pPr algn="ctr"/>
            <a:r>
              <a:rPr lang="en-US" sz="6000" b="1" i="1" cap="none" dirty="0" smtClean="0"/>
              <a:t>OPTIMIZING YOUR CAREER</a:t>
            </a:r>
            <a:endParaRPr lang="en-US" sz="6000" b="1" cap="none" dirty="0"/>
          </a:p>
        </p:txBody>
      </p:sp>
    </p:spTree>
    <p:extLst>
      <p:ext uri="{BB962C8B-B14F-4D97-AF65-F5344CB8AC3E}">
        <p14:creationId xmlns:p14="http://schemas.microsoft.com/office/powerpoint/2010/main" val="3032679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 6547.05</a:t>
            </a:r>
            <a:br>
              <a:rPr lang="en-US" dirty="0" smtClean="0"/>
            </a:br>
            <a:r>
              <a:rPr lang="en-US" dirty="0" smtClean="0"/>
              <a:t>March 9, 2009</a:t>
            </a:r>
            <a:endParaRPr lang="en-US" dirty="0"/>
          </a:p>
        </p:txBody>
      </p:sp>
      <p:sp>
        <p:nvSpPr>
          <p:cNvPr id="3" name="Text Placeholder 2"/>
          <p:cNvSpPr>
            <a:spLocks noGrp="1"/>
          </p:cNvSpPr>
          <p:nvPr>
            <p:ph type="body" idx="1"/>
          </p:nvPr>
        </p:nvSpPr>
        <p:spPr/>
        <p:txBody>
          <a:bodyPr/>
          <a:lstStyle/>
          <a:p>
            <a:r>
              <a:rPr lang="en-US" dirty="0" smtClean="0"/>
              <a:t>“I </a:t>
            </a:r>
            <a:r>
              <a:rPr lang="en-US" dirty="0"/>
              <a:t>am so much luckier than my parents</a:t>
            </a:r>
            <a:r>
              <a:rPr lang="en-US" dirty="0" smtClean="0"/>
              <a:t>,</a:t>
            </a:r>
            <a:br>
              <a:rPr lang="en-US" dirty="0" smtClean="0"/>
            </a:br>
            <a:r>
              <a:rPr lang="en-US" dirty="0" smtClean="0"/>
              <a:t> </a:t>
            </a:r>
            <a:r>
              <a:rPr lang="en-US" dirty="0"/>
              <a:t>I’ll never have to worry about </a:t>
            </a:r>
            <a:r>
              <a:rPr lang="en-US" dirty="0" smtClean="0"/>
              <a:t>money”</a:t>
            </a:r>
          </a:p>
        </p:txBody>
      </p:sp>
    </p:spTree>
    <p:extLst>
      <p:ext uri="{BB962C8B-B14F-4D97-AF65-F5344CB8AC3E}">
        <p14:creationId xmlns:p14="http://schemas.microsoft.com/office/powerpoint/2010/main" val="1186310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didn’t exist</a:t>
            </a:r>
            <a:endParaRPr lang="en-US" dirty="0"/>
          </a:p>
        </p:txBody>
      </p:sp>
      <p:sp>
        <p:nvSpPr>
          <p:cNvPr id="3" name="Content Placeholder 2"/>
          <p:cNvSpPr>
            <a:spLocks noGrp="1"/>
          </p:cNvSpPr>
          <p:nvPr>
            <p:ph idx="1"/>
          </p:nvPr>
        </p:nvSpPr>
        <p:spPr>
          <a:xfrm>
            <a:off x="457200" y="1371600"/>
            <a:ext cx="8382000" cy="5410200"/>
          </a:xfrm>
        </p:spPr>
        <p:txBody>
          <a:bodyPr/>
          <a:lstStyle/>
          <a:p>
            <a:r>
              <a:rPr lang="en-US" dirty="0" smtClean="0"/>
              <a:t>Promises Gone </a:t>
            </a:r>
          </a:p>
          <a:p>
            <a:pPr lvl="1"/>
            <a:r>
              <a:rPr lang="en-US" dirty="0" smtClean="0"/>
              <a:t>Tuition reimbursement</a:t>
            </a:r>
            <a:r>
              <a:rPr lang="en-US" baseline="0" dirty="0" smtClean="0"/>
              <a:t> suspended</a:t>
            </a:r>
          </a:p>
          <a:p>
            <a:pPr lvl="1"/>
            <a:endParaRPr lang="en-US" baseline="0" dirty="0" smtClean="0"/>
          </a:p>
          <a:p>
            <a:pPr lvl="1"/>
            <a:r>
              <a:rPr lang="en-US" baseline="0" dirty="0" smtClean="0"/>
              <a:t>Multi-year </a:t>
            </a:r>
            <a:r>
              <a:rPr lang="en-US" baseline="0" dirty="0" smtClean="0"/>
              <a:t>pay freezes</a:t>
            </a:r>
          </a:p>
          <a:p>
            <a:pPr lvl="1"/>
            <a:endParaRPr lang="en-US" baseline="0" dirty="0" smtClean="0"/>
          </a:p>
          <a:p>
            <a:pPr lvl="1"/>
            <a:r>
              <a:rPr lang="en-US" baseline="0" dirty="0" smtClean="0"/>
              <a:t>Full </a:t>
            </a:r>
            <a:r>
              <a:rPr lang="en-US" baseline="0" dirty="0" smtClean="0"/>
              <a:t>Categories of Jobs Eliminated</a:t>
            </a:r>
          </a:p>
          <a:p>
            <a:pPr lvl="0"/>
            <a:endParaRPr lang="en-US" baseline="0" dirty="0" smtClean="0"/>
          </a:p>
          <a:p>
            <a:pPr lvl="0"/>
            <a:endParaRPr lang="en-US" dirty="0" smtClean="0"/>
          </a:p>
        </p:txBody>
      </p:sp>
    </p:spTree>
    <p:extLst>
      <p:ext uri="{BB962C8B-B14F-4D97-AF65-F5344CB8AC3E}">
        <p14:creationId xmlns:p14="http://schemas.microsoft.com/office/powerpoint/2010/main" val="186652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Sequester enacted</a:t>
            </a:r>
            <a:r>
              <a:rPr lang="en-US" dirty="0" smtClean="0"/>
              <a:t/>
            </a:r>
            <a:br>
              <a:rPr lang="en-US" dirty="0" smtClean="0"/>
            </a:br>
            <a:r>
              <a:rPr lang="en-US" dirty="0" smtClean="0"/>
              <a:t>March 7, 2013</a:t>
            </a:r>
            <a:endParaRPr lang="en-US" dirty="0"/>
          </a:p>
        </p:txBody>
      </p:sp>
      <p:sp>
        <p:nvSpPr>
          <p:cNvPr id="3" name="Text Placeholder 2"/>
          <p:cNvSpPr>
            <a:spLocks noGrp="1"/>
          </p:cNvSpPr>
          <p:nvPr>
            <p:ph type="body" idx="1"/>
          </p:nvPr>
        </p:nvSpPr>
        <p:spPr>
          <a:xfrm>
            <a:off x="0" y="228601"/>
            <a:ext cx="9144000" cy="609599"/>
          </a:xfrm>
        </p:spPr>
        <p:txBody>
          <a:bodyPr>
            <a:normAutofit/>
          </a:bodyPr>
          <a:lstStyle/>
          <a:p>
            <a:r>
              <a:rPr lang="en-US" dirty="0" smtClean="0"/>
              <a:t>Why WOULD a smart person </a:t>
            </a:r>
            <a:r>
              <a:rPr lang="en-US" b="1" u="sng" dirty="0" smtClean="0"/>
              <a:t>ever</a:t>
            </a:r>
            <a:r>
              <a:rPr lang="en-US" dirty="0" smtClean="0"/>
              <a:t> work for the government Again?</a:t>
            </a:r>
          </a:p>
        </p:txBody>
      </p:sp>
    </p:spTree>
    <p:extLst>
      <p:ext uri="{BB962C8B-B14F-4D97-AF65-F5344CB8AC3E}">
        <p14:creationId xmlns:p14="http://schemas.microsoft.com/office/powerpoint/2010/main" val="215165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53400" cy="4321175"/>
          </a:xfrm>
        </p:spPr>
        <p:txBody>
          <a:bodyPr/>
          <a:lstStyle/>
          <a:p>
            <a:r>
              <a:rPr lang="en-US" dirty="0" smtClean="0"/>
              <a:t>ECB Bailout TERMS</a:t>
            </a:r>
            <a:endParaRPr lang="en-US" dirty="0"/>
          </a:p>
        </p:txBody>
      </p:sp>
      <p:sp>
        <p:nvSpPr>
          <p:cNvPr id="3" name="Text Placeholder 2"/>
          <p:cNvSpPr>
            <a:spLocks noGrp="1"/>
          </p:cNvSpPr>
          <p:nvPr>
            <p:ph type="body" idx="1"/>
          </p:nvPr>
        </p:nvSpPr>
        <p:spPr>
          <a:xfrm>
            <a:off x="533400" y="228600"/>
            <a:ext cx="7772400" cy="2057400"/>
          </a:xfrm>
        </p:spPr>
        <p:txBody>
          <a:bodyPr>
            <a:normAutofit/>
          </a:bodyPr>
          <a:lstStyle/>
          <a:p>
            <a:r>
              <a:rPr lang="en-US" dirty="0" smtClean="0"/>
              <a:t>March 16, 2013: “I</a:t>
            </a:r>
            <a:r>
              <a:rPr lang="en-US" sz="2000" b="0" i="0" kern="1200" cap="all" spc="120" baseline="0" dirty="0" smtClean="0">
                <a:solidFill>
                  <a:schemeClr val="tx2"/>
                </a:solidFill>
                <a:effectLst/>
                <a:latin typeface="+mj-lt"/>
                <a:ea typeface="+mn-ea"/>
                <a:cs typeface="+mn-cs"/>
              </a:rPr>
              <a:t>n return for the bailout loans, Cyprus will impose a one-time tax on bank customers and their deposits</a:t>
            </a:r>
            <a:r>
              <a:rPr lang="en-US" dirty="0" smtClean="0"/>
              <a:t>” ….</a:t>
            </a:r>
            <a:r>
              <a:rPr lang="en-US" b="1" dirty="0" smtClean="0"/>
              <a:t>6 – 10%</a:t>
            </a:r>
            <a:r>
              <a:rPr lang="en-US" b="1" baseline="0" dirty="0" smtClean="0"/>
              <a:t> of your bank account, </a:t>
            </a:r>
            <a:r>
              <a:rPr lang="en-US" b="1" baseline="0" dirty="0" smtClean="0"/>
              <a:t>taken.</a:t>
            </a:r>
          </a:p>
          <a:p>
            <a:r>
              <a:rPr lang="en-US" baseline="0" dirty="0" smtClean="0"/>
              <a:t>March 25: ECB Came</a:t>
            </a:r>
            <a:r>
              <a:rPr lang="en-US" dirty="0" smtClean="0"/>
              <a:t> to their senses</a:t>
            </a:r>
            <a:endParaRPr lang="en-US" dirty="0"/>
          </a:p>
        </p:txBody>
      </p:sp>
    </p:spTree>
    <p:extLst>
      <p:ext uri="{BB962C8B-B14F-4D97-AF65-F5344CB8AC3E}">
        <p14:creationId xmlns:p14="http://schemas.microsoft.com/office/powerpoint/2010/main" val="2194389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82000" cy="4321175"/>
          </a:xfrm>
        </p:spPr>
        <p:txBody>
          <a:bodyPr/>
          <a:lstStyle/>
          <a:p>
            <a:r>
              <a:rPr lang="en-US" dirty="0" smtClean="0"/>
              <a:t>My career</a:t>
            </a:r>
            <a:endParaRPr lang="en-US" dirty="0"/>
          </a:p>
        </p:txBody>
      </p:sp>
      <p:sp>
        <p:nvSpPr>
          <p:cNvPr id="3" name="Text Placeholder 2"/>
          <p:cNvSpPr>
            <a:spLocks noGrp="1"/>
          </p:cNvSpPr>
          <p:nvPr>
            <p:ph type="body" idx="1"/>
          </p:nvPr>
        </p:nvSpPr>
        <p:spPr>
          <a:xfrm>
            <a:off x="457200" y="228601"/>
            <a:ext cx="8458200" cy="1066800"/>
          </a:xfrm>
        </p:spPr>
        <p:txBody>
          <a:bodyPr/>
          <a:lstStyle/>
          <a:p>
            <a:r>
              <a:rPr lang="en-US" dirty="0" smtClean="0"/>
              <a:t>Looking back on 7 years things were not AS I expected</a:t>
            </a:r>
            <a:endParaRPr lang="en-US" dirty="0"/>
          </a:p>
        </p:txBody>
      </p:sp>
    </p:spTree>
    <p:extLst>
      <p:ext uri="{BB962C8B-B14F-4D97-AF65-F5344CB8AC3E}">
        <p14:creationId xmlns:p14="http://schemas.microsoft.com/office/powerpoint/2010/main" val="3969049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82000" cy="4321175"/>
          </a:xfrm>
        </p:spPr>
        <p:txBody>
          <a:bodyPr/>
          <a:lstStyle/>
          <a:p>
            <a:r>
              <a:rPr lang="en-US" dirty="0" smtClean="0"/>
              <a:t>Beginning your career</a:t>
            </a:r>
            <a:endParaRPr lang="en-US" dirty="0"/>
          </a:p>
        </p:txBody>
      </p:sp>
    </p:spTree>
    <p:extLst>
      <p:ext uri="{BB962C8B-B14F-4D97-AF65-F5344CB8AC3E}">
        <p14:creationId xmlns:p14="http://schemas.microsoft.com/office/powerpoint/2010/main" val="1775059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810000" cy="4321175"/>
          </a:xfrm>
        </p:spPr>
        <p:txBody>
          <a:bodyPr/>
          <a:lstStyle/>
          <a:p>
            <a:r>
              <a:rPr lang="en-US" dirty="0" smtClean="0"/>
              <a:t>Kunal Johar</a:t>
            </a:r>
            <a:endParaRPr lang="en-US" dirty="0"/>
          </a:p>
        </p:txBody>
      </p:sp>
      <p:sp>
        <p:nvSpPr>
          <p:cNvPr id="3" name="Text Placeholder 2"/>
          <p:cNvSpPr>
            <a:spLocks noGrp="1"/>
          </p:cNvSpPr>
          <p:nvPr>
            <p:ph type="body" idx="1"/>
          </p:nvPr>
        </p:nvSpPr>
        <p:spPr/>
        <p:txBody>
          <a:bodyPr/>
          <a:lstStyle/>
          <a:p>
            <a:r>
              <a:rPr lang="en-US" dirty="0" smtClean="0"/>
              <a:t>“That’s awesome!  You have your own company!?  </a:t>
            </a:r>
            <a:br>
              <a:rPr lang="en-US" dirty="0" smtClean="0"/>
            </a:br>
            <a:r>
              <a:rPr lang="en-US" dirty="0" smtClean="0"/>
              <a:t>What made you leave work”</a:t>
            </a:r>
          </a:p>
          <a:p>
            <a:endParaRPr lang="en-US"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2819400"/>
            <a:ext cx="41709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25" y="1182717"/>
            <a:ext cx="3037954" cy="163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23975"/>
            <a:ext cx="1143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764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810000" cy="4321175"/>
          </a:xfrm>
        </p:spPr>
        <p:txBody>
          <a:bodyPr/>
          <a:lstStyle/>
          <a:p>
            <a:r>
              <a:rPr lang="en-US" dirty="0" smtClean="0"/>
              <a:t>Kunal Johar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2819400"/>
            <a:ext cx="41709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25" y="1182717"/>
            <a:ext cx="3037954" cy="163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778787">
            <a:off x="-513669" y="2553326"/>
            <a:ext cx="9713662" cy="1446550"/>
          </a:xfrm>
          <a:prstGeom prst="rect">
            <a:avLst/>
          </a:prstGeom>
          <a:noFill/>
        </p:spPr>
        <p:txBody>
          <a:bodyPr wrap="squar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NOBODY CARES</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804" y="1295400"/>
            <a:ext cx="1143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390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Perception &gt; Reality</a:t>
            </a:r>
            <a:br>
              <a:rPr lang="en-US" dirty="0" smtClean="0"/>
            </a:br>
            <a:r>
              <a:rPr lang="en-US" dirty="0" smtClean="0"/>
              <a:t>This will be your First daunting Challenge.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096000" cy="546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1832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We Perceived</a:t>
            </a:r>
            <a:endParaRPr lang="en-US" dirty="0"/>
          </a:p>
        </p:txBody>
      </p:sp>
      <p:sp>
        <p:nvSpPr>
          <p:cNvPr id="3" name="Content Placeholder 2"/>
          <p:cNvSpPr>
            <a:spLocks noGrp="1"/>
          </p:cNvSpPr>
          <p:nvPr>
            <p:ph idx="1"/>
          </p:nvPr>
        </p:nvSpPr>
        <p:spPr/>
        <p:txBody>
          <a:bodyPr/>
          <a:lstStyle/>
          <a:p>
            <a:r>
              <a:rPr lang="en-US" dirty="0" smtClean="0"/>
              <a:t>“I just need a </a:t>
            </a:r>
            <a:r>
              <a:rPr lang="en-US" dirty="0" smtClean="0"/>
              <a:t>programmer”</a:t>
            </a:r>
            <a:endParaRPr lang="en-US" dirty="0" smtClean="0"/>
          </a:p>
          <a:p>
            <a:pPr lvl="1"/>
            <a:r>
              <a:rPr lang="en-US" sz="1200" dirty="0" smtClean="0">
                <a:hlinkClick r:id="rId2"/>
              </a:rPr>
              <a:t>http://www.cs.uni.edu/~wallingf/blog/archives/monthly/2010-12.html#e2010-12-01T15_45_40.htm</a:t>
            </a:r>
            <a:endParaRPr lang="en-US" sz="1200" dirty="0" smtClean="0"/>
          </a:p>
          <a:p>
            <a:pPr marL="274320" lvl="1" indent="0">
              <a:buNone/>
            </a:pPr>
            <a:endParaRPr lang="en-US" sz="4000" b="1" kern="1200" dirty="0" smtClean="0">
              <a:solidFill>
                <a:schemeClr val="tx1"/>
              </a:solidFill>
              <a:effectLst/>
              <a:latin typeface="+mn-lt"/>
              <a:ea typeface="+mn-ea"/>
              <a:cs typeface="+mn-cs"/>
            </a:endParaRPr>
          </a:p>
          <a:p>
            <a:pPr rtl="0" eaLnBrk="1" latinLnBrk="0" hangingPunct="1"/>
            <a:r>
              <a:rPr lang="en-US" sz="4000" b="1" kern="1200" dirty="0" smtClean="0">
                <a:solidFill>
                  <a:schemeClr val="tx1"/>
                </a:solidFill>
                <a:effectLst/>
                <a:latin typeface="+mn-lt"/>
                <a:ea typeface="+mn-ea"/>
                <a:cs typeface="+mn-cs"/>
              </a:rPr>
              <a:t>All IT is the Same</a:t>
            </a:r>
            <a:endParaRPr lang="en-US" dirty="0" smtClean="0">
              <a:effectLst/>
            </a:endParaRPr>
          </a:p>
          <a:p>
            <a:pPr lvl="1" rtl="0" eaLnBrk="1" latinLnBrk="0" hangingPunct="1"/>
            <a:r>
              <a:rPr lang="en-US" sz="4000" b="1" kern="1200" dirty="0" smtClean="0">
                <a:solidFill>
                  <a:schemeClr val="tx1"/>
                </a:solidFill>
                <a:effectLst/>
                <a:latin typeface="+mn-lt"/>
                <a:ea typeface="+mn-ea"/>
                <a:cs typeface="+mn-cs"/>
              </a:rPr>
              <a:t>Software</a:t>
            </a:r>
          </a:p>
          <a:p>
            <a:pPr lvl="1" rtl="0" eaLnBrk="1" latinLnBrk="0" hangingPunct="1"/>
            <a:r>
              <a:rPr lang="en-US" b="1" dirty="0" smtClean="0"/>
              <a:t>Fixing Printers</a:t>
            </a:r>
          </a:p>
          <a:p>
            <a:pPr lvl="1" rtl="0" eaLnBrk="1" latinLnBrk="0" hangingPunct="1"/>
            <a:r>
              <a:rPr lang="en-US" b="1" dirty="0" smtClean="0"/>
              <a:t>Knowing how to use applications</a:t>
            </a:r>
          </a:p>
        </p:txBody>
      </p:sp>
    </p:spTree>
    <p:extLst>
      <p:ext uri="{BB962C8B-B14F-4D97-AF65-F5344CB8AC3E}">
        <p14:creationId xmlns:p14="http://schemas.microsoft.com/office/powerpoint/2010/main" val="2853835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Perceive</a:t>
            </a:r>
            <a:endParaRPr lang="en-US" dirty="0"/>
          </a:p>
        </p:txBody>
      </p:sp>
      <p:sp>
        <p:nvSpPr>
          <p:cNvPr id="3" name="Content Placeholder 2"/>
          <p:cNvSpPr>
            <a:spLocks noGrp="1"/>
          </p:cNvSpPr>
          <p:nvPr>
            <p:ph idx="1"/>
          </p:nvPr>
        </p:nvSpPr>
        <p:spPr/>
        <p:txBody>
          <a:bodyPr/>
          <a:lstStyle/>
          <a:p>
            <a:r>
              <a:rPr lang="en-US" dirty="0" smtClean="0"/>
              <a:t>“It’s Just”</a:t>
            </a:r>
          </a:p>
          <a:p>
            <a:pPr lvl="1"/>
            <a:r>
              <a:rPr lang="en-US" dirty="0" smtClean="0"/>
              <a:t>Sales</a:t>
            </a:r>
          </a:p>
          <a:p>
            <a:pPr lvl="1"/>
            <a:r>
              <a:rPr lang="en-US" dirty="0" smtClean="0"/>
              <a:t>Marketing</a:t>
            </a:r>
          </a:p>
          <a:p>
            <a:pPr lvl="1"/>
            <a:r>
              <a:rPr lang="en-US" dirty="0" smtClean="0"/>
              <a:t>Business</a:t>
            </a:r>
          </a:p>
          <a:p>
            <a:pPr lvl="1"/>
            <a:r>
              <a:rPr lang="en-US" dirty="0" smtClean="0"/>
              <a:t>Management</a:t>
            </a:r>
          </a:p>
        </p:txBody>
      </p:sp>
    </p:spTree>
    <p:extLst>
      <p:ext uri="{BB962C8B-B14F-4D97-AF65-F5344CB8AC3E}">
        <p14:creationId xmlns:p14="http://schemas.microsoft.com/office/powerpoint/2010/main" val="2702377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620000" cy="4321175"/>
          </a:xfrm>
        </p:spPr>
        <p:txBody>
          <a:bodyPr/>
          <a:lstStyle/>
          <a:p>
            <a:r>
              <a:rPr lang="en-US" dirty="0" smtClean="0"/>
              <a:t>The music school</a:t>
            </a:r>
            <a:endParaRPr lang="en-US" dirty="0"/>
          </a:p>
        </p:txBody>
      </p:sp>
      <p:sp>
        <p:nvSpPr>
          <p:cNvPr id="3" name="Text Placeholder 2"/>
          <p:cNvSpPr>
            <a:spLocks noGrp="1"/>
          </p:cNvSpPr>
          <p:nvPr>
            <p:ph type="body" idx="1"/>
          </p:nvPr>
        </p:nvSpPr>
        <p:spPr/>
        <p:txBody>
          <a:bodyPr/>
          <a:lstStyle/>
          <a:p>
            <a:r>
              <a:rPr lang="en-US" dirty="0" smtClean="0"/>
              <a:t>5 years of hell</a:t>
            </a:r>
            <a:r>
              <a:rPr lang="en-US" b="1" dirty="0"/>
              <a:t> </a:t>
            </a:r>
            <a:r>
              <a:rPr lang="en-US" dirty="0" smtClean="0"/>
              <a:t>that I was lucky to have.</a:t>
            </a:r>
          </a:p>
        </p:txBody>
      </p:sp>
    </p:spTree>
    <p:extLst>
      <p:ext uri="{BB962C8B-B14F-4D97-AF65-F5344CB8AC3E}">
        <p14:creationId xmlns:p14="http://schemas.microsoft.com/office/powerpoint/2010/main" val="2328705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just need a Developer”</a:t>
            </a:r>
            <a:endParaRPr lang="en-US" dirty="0"/>
          </a:p>
        </p:txBody>
      </p:sp>
      <p:sp>
        <p:nvSpPr>
          <p:cNvPr id="3" name="Content Placeholder 2"/>
          <p:cNvSpPr>
            <a:spLocks noGrp="1"/>
          </p:cNvSpPr>
          <p:nvPr>
            <p:ph idx="1"/>
          </p:nvPr>
        </p:nvSpPr>
        <p:spPr/>
        <p:txBody>
          <a:bodyPr>
            <a:normAutofit/>
          </a:bodyPr>
          <a:lstStyle/>
          <a:p>
            <a:r>
              <a:rPr lang="en-US" dirty="0" smtClean="0"/>
              <a:t>We need a system to track attendance and bill people every 6-15 weeks.</a:t>
            </a:r>
          </a:p>
          <a:p>
            <a:endParaRPr lang="en-US" dirty="0" smtClean="0"/>
          </a:p>
          <a:p>
            <a:r>
              <a:rPr lang="en-US" dirty="0" smtClean="0"/>
              <a:t>People should only be able to skip 1 lesson every 6 weeks without penalty.</a:t>
            </a:r>
          </a:p>
        </p:txBody>
      </p:sp>
    </p:spTree>
    <p:extLst>
      <p:ext uri="{BB962C8B-B14F-4D97-AF65-F5344CB8AC3E}">
        <p14:creationId xmlns:p14="http://schemas.microsoft.com/office/powerpoint/2010/main" val="3079043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Proposal</a:t>
            </a:r>
            <a:endParaRPr lang="en-US" dirty="0"/>
          </a:p>
        </p:txBody>
      </p:sp>
      <p:sp>
        <p:nvSpPr>
          <p:cNvPr id="3" name="Content Placeholder 2"/>
          <p:cNvSpPr>
            <a:spLocks noGrp="1"/>
          </p:cNvSpPr>
          <p:nvPr>
            <p:ph idx="1"/>
          </p:nvPr>
        </p:nvSpPr>
        <p:spPr>
          <a:xfrm>
            <a:off x="152400" y="1371600"/>
            <a:ext cx="8686800" cy="5410200"/>
          </a:xfrm>
        </p:spPr>
        <p:txBody>
          <a:bodyPr/>
          <a:lstStyle/>
          <a:p>
            <a:pPr algn="ctr"/>
            <a:endParaRPr lang="en-US" dirty="0" smtClean="0"/>
          </a:p>
          <a:p>
            <a:pPr algn="ctr"/>
            <a:r>
              <a:rPr lang="en-US" dirty="0" smtClean="0"/>
              <a:t>“One action (booking a student) will</a:t>
            </a:r>
            <a:r>
              <a:rPr lang="en-US" baseline="0" dirty="0" smtClean="0"/>
              <a:t> automatically keep track of billing, payroll, attendance tracking, and student progress”</a:t>
            </a:r>
            <a:endParaRPr lang="en-US" dirty="0" smtClean="0"/>
          </a:p>
          <a:p>
            <a:endParaRPr lang="en-US" dirty="0"/>
          </a:p>
          <a:p>
            <a:endParaRPr lang="en-US" dirty="0"/>
          </a:p>
        </p:txBody>
      </p:sp>
    </p:spTree>
    <p:extLst>
      <p:ext uri="{BB962C8B-B14F-4D97-AF65-F5344CB8AC3E}">
        <p14:creationId xmlns:p14="http://schemas.microsoft.com/office/powerpoint/2010/main" val="2811509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282"/>
          </a:xfrm>
        </p:spPr>
        <p:txBody>
          <a:bodyPr/>
          <a:lstStyle/>
          <a:p>
            <a:r>
              <a:rPr lang="en-US" dirty="0" smtClean="0"/>
              <a:t>Proposed</a:t>
            </a:r>
            <a:br>
              <a:rPr lang="en-US" dirty="0" smtClean="0"/>
            </a:br>
            <a:r>
              <a:rPr lang="en-US" dirty="0" smtClean="0"/>
              <a:t>Functional Specifications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1" y="1564532"/>
            <a:ext cx="8777062"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81000" y="5105400"/>
            <a:ext cx="8305800" cy="761682"/>
          </a:xfrm>
          <a:prstGeom prst="rect">
            <a:avLst/>
          </a:prstGeom>
        </p:spPr>
        <p:txBody>
          <a:bodyPr vert="horz" lIns="91440" tIns="45720" rIns="91440" bIns="45720" rtlCol="0" anchor="b">
            <a:noAutofit/>
          </a:bodyPr>
          <a:lstStyle>
            <a:lvl1pPr algn="l" defTabSz="914400" rtl="0" eaLnBrk="1" latinLnBrk="0" hangingPunct="1">
              <a:spcBef>
                <a:spcPct val="0"/>
              </a:spcBef>
              <a:buNone/>
              <a:defRPr sz="4400" kern="1200" cap="all" spc="-60" baseline="0">
                <a:solidFill>
                  <a:schemeClr val="tx2"/>
                </a:solidFill>
                <a:latin typeface="+mj-lt"/>
                <a:ea typeface="+mj-ea"/>
                <a:cs typeface="+mj-cs"/>
              </a:defRPr>
            </a:lvl1pPr>
          </a:lstStyle>
          <a:p>
            <a:r>
              <a:rPr lang="en-US" sz="2000" dirty="0" smtClean="0"/>
              <a:t>Now we call this “Free Consulting”</a:t>
            </a:r>
            <a:br>
              <a:rPr lang="en-US" sz="2000" dirty="0" smtClean="0"/>
            </a:br>
            <a:r>
              <a:rPr lang="en-US" sz="2000" dirty="0" smtClean="0"/>
              <a:t> – and make sure we never do any of it</a:t>
            </a:r>
            <a:endParaRPr lang="en-US" sz="2000" dirty="0"/>
          </a:p>
        </p:txBody>
      </p:sp>
    </p:spTree>
    <p:extLst>
      <p:ext uri="{BB962C8B-B14F-4D97-AF65-F5344CB8AC3E}">
        <p14:creationId xmlns:p14="http://schemas.microsoft.com/office/powerpoint/2010/main" val="3011755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Back</a:t>
            </a:r>
            <a:endParaRPr lang="en-US" dirty="0"/>
          </a:p>
        </p:txBody>
      </p:sp>
      <p:sp>
        <p:nvSpPr>
          <p:cNvPr id="3" name="Content Placeholder 2"/>
          <p:cNvSpPr>
            <a:spLocks noGrp="1"/>
          </p:cNvSpPr>
          <p:nvPr>
            <p:ph idx="1"/>
          </p:nvPr>
        </p:nvSpPr>
        <p:spPr>
          <a:xfrm>
            <a:off x="152400" y="1371600"/>
            <a:ext cx="8686800" cy="5410200"/>
          </a:xfrm>
        </p:spPr>
        <p:txBody>
          <a:bodyPr/>
          <a:lstStyle/>
          <a:p>
            <a:pPr algn="ctr"/>
            <a:endParaRPr lang="en-US" dirty="0" smtClean="0"/>
          </a:p>
          <a:p>
            <a:pPr algn="ctr"/>
            <a:r>
              <a:rPr lang="en-US" dirty="0" smtClean="0"/>
              <a:t>What if I built what they asked for</a:t>
            </a:r>
            <a:r>
              <a:rPr lang="en-US" dirty="0" smtClean="0"/>
              <a:t>?</a:t>
            </a:r>
          </a:p>
          <a:p>
            <a:pPr algn="ctr"/>
            <a:endParaRPr lang="en-US" dirty="0"/>
          </a:p>
          <a:p>
            <a:pPr algn="ctr"/>
            <a:r>
              <a:rPr lang="en-US" dirty="0" smtClean="0"/>
              <a:t>Why did I come up with this detailed proposal?</a:t>
            </a:r>
            <a:endParaRPr lang="en-US" dirty="0" smtClean="0"/>
          </a:p>
          <a:p>
            <a:endParaRPr lang="en-US" dirty="0"/>
          </a:p>
          <a:p>
            <a:endParaRPr lang="en-US" dirty="0"/>
          </a:p>
        </p:txBody>
      </p:sp>
    </p:spTree>
    <p:extLst>
      <p:ext uri="{BB962C8B-B14F-4D97-AF65-F5344CB8AC3E}">
        <p14:creationId xmlns:p14="http://schemas.microsoft.com/office/powerpoint/2010/main" val="95080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Post</a:t>
            </a:r>
            <a:r>
              <a:rPr lang="en-US" baseline="0" dirty="0" smtClean="0"/>
              <a:t> undergrad…</a:t>
            </a:r>
            <a:endParaRPr lang="en-US" dirty="0"/>
          </a:p>
        </p:txBody>
      </p:sp>
      <p:sp>
        <p:nvSpPr>
          <p:cNvPr id="3" name="Content Placeholder 2"/>
          <p:cNvSpPr>
            <a:spLocks noGrp="1"/>
          </p:cNvSpPr>
          <p:nvPr>
            <p:ph idx="1"/>
          </p:nvPr>
        </p:nvSpPr>
        <p:spPr/>
        <p:txBody>
          <a:bodyPr/>
          <a:lstStyle/>
          <a:p>
            <a:r>
              <a:rPr lang="en-US" dirty="0" smtClean="0"/>
              <a:t>Enter Society </a:t>
            </a:r>
          </a:p>
          <a:p>
            <a:pPr lvl="1"/>
            <a:r>
              <a:rPr lang="en-US" baseline="0" dirty="0" smtClean="0">
                <a:sym typeface="Wingdings" pitchFamily="2" charset="2"/>
              </a:rPr>
              <a:t>Work</a:t>
            </a:r>
          </a:p>
          <a:p>
            <a:pPr lvl="1"/>
            <a:r>
              <a:rPr lang="en-US" baseline="0" dirty="0" smtClean="0">
                <a:sym typeface="Wingdings" pitchFamily="2" charset="2"/>
              </a:rPr>
              <a:t>Community Service</a:t>
            </a:r>
          </a:p>
          <a:p>
            <a:pPr lvl="0"/>
            <a:endParaRPr lang="en-US" baseline="0" dirty="0" smtClean="0">
              <a:sym typeface="Wingdings" pitchFamily="2" charset="2"/>
            </a:endParaRPr>
          </a:p>
          <a:p>
            <a:pPr lvl="0"/>
            <a:r>
              <a:rPr lang="en-US" baseline="0" dirty="0" smtClean="0">
                <a:sym typeface="Wingdings" pitchFamily="2" charset="2"/>
              </a:rPr>
              <a:t>Delay the Inevitable</a:t>
            </a:r>
          </a:p>
          <a:p>
            <a:pPr lvl="1"/>
            <a:r>
              <a:rPr lang="en-US" baseline="0" dirty="0" smtClean="0">
                <a:sym typeface="Wingdings" pitchFamily="2" charset="2"/>
              </a:rPr>
              <a:t>Grad School</a:t>
            </a:r>
          </a:p>
          <a:p>
            <a:pPr lvl="1"/>
            <a:r>
              <a:rPr lang="en-US" dirty="0" smtClean="0">
                <a:sym typeface="Wingdings" pitchFamily="2" charset="2"/>
              </a:rPr>
              <a:t>“Take a Year off and decide”</a:t>
            </a:r>
          </a:p>
        </p:txBody>
      </p:sp>
      <p:cxnSp>
        <p:nvCxnSpPr>
          <p:cNvPr id="5" name="Straight Connector 4"/>
          <p:cNvCxnSpPr/>
          <p:nvPr/>
        </p:nvCxnSpPr>
        <p:spPr>
          <a:xfrm>
            <a:off x="685800" y="6400800"/>
            <a:ext cx="68580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8263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558" y="381000"/>
            <a:ext cx="3913374"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“Milestone #3”</a:t>
            </a:r>
            <a:endParaRPr lang="en-US" dirty="0"/>
          </a:p>
        </p:txBody>
      </p:sp>
      <p:sp>
        <p:nvSpPr>
          <p:cNvPr id="3" name="Content Placeholder 2"/>
          <p:cNvSpPr>
            <a:spLocks noGrp="1"/>
          </p:cNvSpPr>
          <p:nvPr>
            <p:ph idx="1"/>
          </p:nvPr>
        </p:nvSpPr>
        <p:spPr>
          <a:xfrm>
            <a:off x="457200" y="1219200"/>
            <a:ext cx="7620000" cy="5562600"/>
          </a:xfrm>
        </p:spPr>
        <p:txBody>
          <a:bodyPr>
            <a:normAutofit fontScale="92500" lnSpcReduction="10000"/>
          </a:bodyPr>
          <a:lstStyle/>
          <a:p>
            <a:r>
              <a:rPr lang="en-US" dirty="0" smtClean="0"/>
              <a:t>“Few additions”</a:t>
            </a:r>
          </a:p>
          <a:p>
            <a:pPr lvl="1"/>
            <a:r>
              <a:rPr lang="en-US" dirty="0" smtClean="0"/>
              <a:t>Lasted about 45 </a:t>
            </a:r>
            <a:br>
              <a:rPr lang="en-US" dirty="0" smtClean="0"/>
            </a:br>
            <a:r>
              <a:rPr lang="en-US" dirty="0" smtClean="0"/>
              <a:t>weeks</a:t>
            </a:r>
          </a:p>
          <a:p>
            <a:pPr lvl="1"/>
            <a:endParaRPr lang="en-US" dirty="0" smtClean="0"/>
          </a:p>
          <a:p>
            <a:pPr lvl="1"/>
            <a:r>
              <a:rPr lang="en-US" dirty="0" smtClean="0"/>
              <a:t>Just add this feature</a:t>
            </a:r>
          </a:p>
          <a:p>
            <a:pPr lvl="1"/>
            <a:endParaRPr lang="en-US" dirty="0" smtClean="0"/>
          </a:p>
          <a:p>
            <a:pPr lvl="1"/>
            <a:r>
              <a:rPr lang="en-US" dirty="0" smtClean="0"/>
              <a:t>DB Migration scripts?</a:t>
            </a:r>
          </a:p>
          <a:p>
            <a:pPr lvl="1"/>
            <a:endParaRPr lang="en-US" dirty="0" smtClean="0"/>
          </a:p>
          <a:p>
            <a:pPr lvl="1"/>
            <a:r>
              <a:rPr lang="en-US" dirty="0" smtClean="0"/>
              <a:t>Code repository?</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097" y="3200400"/>
            <a:ext cx="297083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929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6096000" cy="55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Deal with lots of BS</a:t>
            </a:r>
            <a:endParaRPr lang="en-US" dirty="0"/>
          </a:p>
        </p:txBody>
      </p:sp>
      <p:sp>
        <p:nvSpPr>
          <p:cNvPr id="3" name="Content Placeholder 2"/>
          <p:cNvSpPr>
            <a:spLocks noGrp="1"/>
          </p:cNvSpPr>
          <p:nvPr>
            <p:ph idx="1"/>
          </p:nvPr>
        </p:nvSpPr>
        <p:spPr>
          <a:xfrm>
            <a:off x="381000" y="1055046"/>
            <a:ext cx="7620000" cy="5410200"/>
          </a:xfrm>
        </p:spPr>
        <p:txBody>
          <a:bodyPr>
            <a:normAutofit/>
          </a:bodyPr>
          <a:lstStyle/>
          <a:p>
            <a:r>
              <a:rPr lang="en-US" sz="2000" dirty="0" smtClean="0"/>
              <a:t>I was billing $35/hour at the time</a:t>
            </a:r>
          </a:p>
        </p:txBody>
      </p:sp>
    </p:spTree>
    <p:extLst>
      <p:ext uri="{BB962C8B-B14F-4D97-AF65-F5344CB8AC3E}">
        <p14:creationId xmlns:p14="http://schemas.microsoft.com/office/powerpoint/2010/main" val="1754255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 </a:t>
            </a:r>
            <a:r>
              <a:rPr lang="en-US" dirty="0" smtClean="0"/>
              <a:t>2007 – BS Quota</a:t>
            </a:r>
            <a:r>
              <a:rPr lang="en-US" baseline="0" dirty="0" smtClean="0"/>
              <a:t> reached</a:t>
            </a:r>
            <a:endParaRPr lang="en-US" dirty="0"/>
          </a:p>
        </p:txBody>
      </p:sp>
      <p:sp>
        <p:nvSpPr>
          <p:cNvPr id="3" name="Content Placeholder 2"/>
          <p:cNvSpPr>
            <a:spLocks noGrp="1"/>
          </p:cNvSpPr>
          <p:nvPr>
            <p:ph idx="1"/>
          </p:nvPr>
        </p:nvSpPr>
        <p:spPr/>
        <p:txBody>
          <a:bodyPr/>
          <a:lstStyle/>
          <a:p>
            <a:r>
              <a:rPr lang="en-US" dirty="0" smtClean="0"/>
              <a:t>If I quit, what would happen</a:t>
            </a:r>
            <a:r>
              <a:rPr lang="en-US" baseline="0" dirty="0" smtClean="0"/>
              <a:t> to my company?</a:t>
            </a:r>
          </a:p>
          <a:p>
            <a:endParaRPr lang="en-US" baseline="0" dirty="0" smtClean="0"/>
          </a:p>
          <a:p>
            <a:r>
              <a:rPr lang="en-US" baseline="0" dirty="0" smtClean="0"/>
              <a:t>If I quit, what would happen to their company</a:t>
            </a:r>
            <a:r>
              <a:rPr lang="en-US" baseline="0" dirty="0" smtClean="0"/>
              <a:t>?</a:t>
            </a:r>
          </a:p>
          <a:p>
            <a:endParaRPr lang="en-US" dirty="0"/>
          </a:p>
        </p:txBody>
      </p:sp>
    </p:spTree>
    <p:extLst>
      <p:ext uri="{BB962C8B-B14F-4D97-AF65-F5344CB8AC3E}">
        <p14:creationId xmlns:p14="http://schemas.microsoft.com/office/powerpoint/2010/main" val="307190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2008</a:t>
            </a:r>
            <a:endParaRPr lang="en-US" dirty="0"/>
          </a:p>
        </p:txBody>
      </p:sp>
      <p:sp>
        <p:nvSpPr>
          <p:cNvPr id="3" name="Content Placeholder 2"/>
          <p:cNvSpPr>
            <a:spLocks noGrp="1"/>
          </p:cNvSpPr>
          <p:nvPr>
            <p:ph idx="1"/>
          </p:nvPr>
        </p:nvSpPr>
        <p:spPr/>
        <p:txBody>
          <a:bodyPr/>
          <a:lstStyle/>
          <a:p>
            <a:pPr lvl="0"/>
            <a:r>
              <a:rPr lang="en-US" dirty="0" err="1" smtClean="0"/>
              <a:t>Govt</a:t>
            </a:r>
            <a:r>
              <a:rPr lang="en-US" dirty="0" smtClean="0"/>
              <a:t> </a:t>
            </a:r>
            <a:r>
              <a:rPr lang="en-US" dirty="0" smtClean="0"/>
              <a:t>job here was way too boring</a:t>
            </a:r>
          </a:p>
          <a:p>
            <a:pPr lvl="0"/>
            <a:endParaRPr lang="en-US" baseline="0" dirty="0" smtClean="0"/>
          </a:p>
          <a:p>
            <a:pPr lvl="0"/>
            <a:r>
              <a:rPr lang="en-US" baseline="0" dirty="0" smtClean="0"/>
              <a:t>Harmony </a:t>
            </a:r>
            <a:r>
              <a:rPr lang="en-US" baseline="0" dirty="0" smtClean="0"/>
              <a:t>Gateway now at now at 100 tables</a:t>
            </a:r>
            <a:endParaRPr lang="en-US" dirty="0"/>
          </a:p>
          <a:p>
            <a:pPr lvl="0"/>
            <a:endParaRPr lang="en-US" baseline="0" dirty="0" smtClean="0"/>
          </a:p>
          <a:p>
            <a:pPr lvl="0"/>
            <a:r>
              <a:rPr lang="en-US" baseline="0" dirty="0" smtClean="0"/>
              <a:t>Can’t </a:t>
            </a:r>
            <a:r>
              <a:rPr lang="en-US" baseline="0" dirty="0" smtClean="0"/>
              <a:t>/ don’t want to do both</a:t>
            </a:r>
          </a:p>
        </p:txBody>
      </p:sp>
    </p:spTree>
    <p:extLst>
      <p:ext uri="{BB962C8B-B14F-4D97-AF65-F5344CB8AC3E}">
        <p14:creationId xmlns:p14="http://schemas.microsoft.com/office/powerpoint/2010/main" val="2122754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Pitch</a:t>
            </a:r>
            <a:endParaRPr lang="en-US" dirty="0"/>
          </a:p>
        </p:txBody>
      </p:sp>
      <p:sp>
        <p:nvSpPr>
          <p:cNvPr id="3" name="Text Placeholder 2"/>
          <p:cNvSpPr>
            <a:spLocks noGrp="1"/>
          </p:cNvSpPr>
          <p:nvPr>
            <p:ph type="body" idx="1"/>
          </p:nvPr>
        </p:nvSpPr>
        <p:spPr/>
        <p:txBody>
          <a:bodyPr/>
          <a:lstStyle/>
          <a:p>
            <a:r>
              <a:rPr lang="en-US" dirty="0" smtClean="0"/>
              <a:t>Naivety at an all time high</a:t>
            </a:r>
          </a:p>
          <a:p>
            <a:endParaRPr lang="en-US" dirty="0"/>
          </a:p>
        </p:txBody>
      </p:sp>
    </p:spTree>
    <p:extLst>
      <p:ext uri="{BB962C8B-B14F-4D97-AF65-F5344CB8AC3E}">
        <p14:creationId xmlns:p14="http://schemas.microsoft.com/office/powerpoint/2010/main" val="3924839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to C Levels</a:t>
            </a:r>
            <a:endParaRPr lang="en-US"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3550"/>
            <a:ext cx="45815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45815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178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TO C LEVELS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1030"/>
            <a:ext cx="43815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1030"/>
            <a:ext cx="456247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248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THINK IS IMPORTANT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2" y="1066800"/>
            <a:ext cx="6542087"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321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EXPLAINED TO C-LEVELS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5912"/>
            <a:ext cx="4430789" cy="334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623" y="1825911"/>
            <a:ext cx="4439817" cy="334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71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EXPLAINED TO C-LEVELS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4191000" cy="314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981200"/>
            <a:ext cx="4191000" cy="316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68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 School</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aseline="0" dirty="0" smtClean="0">
                <a:sym typeface="Wingdings" pitchFamily="2" charset="2"/>
              </a:rPr>
              <a:t>Why now?</a:t>
            </a:r>
          </a:p>
          <a:p>
            <a:pPr lvl="1"/>
            <a:r>
              <a:rPr lang="en-US" baseline="0" dirty="0" smtClean="0">
                <a:sym typeface="Wingdings" pitchFamily="2" charset="2"/>
              </a:rPr>
              <a:t>You will not want to go back to school once you start an income</a:t>
            </a:r>
          </a:p>
          <a:p>
            <a:pPr lvl="1"/>
            <a:r>
              <a:rPr lang="en-US" baseline="0" dirty="0" smtClean="0">
                <a:sym typeface="Wingdings" pitchFamily="2" charset="2"/>
              </a:rPr>
              <a:t>It will be easy*</a:t>
            </a:r>
          </a:p>
          <a:p>
            <a:pPr lvl="0"/>
            <a:endParaRPr lang="en-US" baseline="0" dirty="0" smtClean="0">
              <a:sym typeface="Wingdings" pitchFamily="2" charset="2"/>
            </a:endParaRPr>
          </a:p>
          <a:p>
            <a:pPr lvl="0"/>
            <a:r>
              <a:rPr lang="en-US" baseline="0" dirty="0" smtClean="0">
                <a:sym typeface="Wingdings" pitchFamily="2" charset="2"/>
              </a:rPr>
              <a:t>Why not now?</a:t>
            </a:r>
          </a:p>
          <a:p>
            <a:pPr lvl="1"/>
            <a:r>
              <a:rPr lang="en-US" baseline="0" dirty="0" smtClean="0">
                <a:sym typeface="Wingdings" pitchFamily="2" charset="2"/>
              </a:rPr>
              <a:t>Specialized knowledge won’t help you solve problems you didn’t know existed</a:t>
            </a:r>
          </a:p>
          <a:p>
            <a:pPr marL="274320" lvl="1" indent="0">
              <a:buNone/>
            </a:pPr>
            <a:endParaRPr lang="en-US" baseline="0" dirty="0" smtClean="0">
              <a:sym typeface="Wingdings" pitchFamily="2" charset="2"/>
            </a:endParaRPr>
          </a:p>
          <a:p>
            <a:pPr marL="274320" lvl="1" indent="0">
              <a:buNone/>
            </a:pPr>
            <a:endParaRPr lang="en-US" baseline="0" dirty="0" smtClean="0">
              <a:sym typeface="Wingdings" pitchFamily="2" charset="2"/>
            </a:endParaRPr>
          </a:p>
          <a:p>
            <a:pPr marL="274320" lvl="1" indent="0">
              <a:buNone/>
            </a:pPr>
            <a:r>
              <a:rPr lang="en-US" sz="2600" baseline="0" dirty="0" smtClean="0">
                <a:sym typeface="Wingdings" pitchFamily="2" charset="2"/>
              </a:rPr>
              <a:t>*Easy compared to enrolling later!</a:t>
            </a:r>
          </a:p>
        </p:txBody>
      </p:sp>
    </p:spTree>
    <p:extLst>
      <p:ext uri="{BB962C8B-B14F-4D97-AF65-F5344CB8AC3E}">
        <p14:creationId xmlns:p14="http://schemas.microsoft.com/office/powerpoint/2010/main" val="204626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 plans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3160626" cy="235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002" y="1013298"/>
            <a:ext cx="3419475" cy="253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2998"/>
            <a:ext cx="3305102" cy="251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001" y="3812999"/>
            <a:ext cx="3419475" cy="259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785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282"/>
          </a:xfrm>
        </p:spPr>
        <p:txBody>
          <a:bodyPr/>
          <a:lstStyle/>
          <a:p>
            <a:r>
              <a:rPr lang="en-US" dirty="0" smtClean="0"/>
              <a:t>$190,000 please -- By the way you don’t have a choice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399221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447800"/>
            <a:ext cx="3929062"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467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Phase I</a:t>
            </a:r>
            <a:endParaRPr lang="en-US" dirty="0"/>
          </a:p>
        </p:txBody>
      </p:sp>
      <p:sp>
        <p:nvSpPr>
          <p:cNvPr id="3" name="Text Placeholder 2"/>
          <p:cNvSpPr>
            <a:spLocks noGrp="1"/>
          </p:cNvSpPr>
          <p:nvPr>
            <p:ph type="body" idx="1"/>
          </p:nvPr>
        </p:nvSpPr>
        <p:spPr>
          <a:xfrm>
            <a:off x="457200" y="228600"/>
            <a:ext cx="7772400" cy="1752599"/>
          </a:xfrm>
        </p:spPr>
        <p:txBody>
          <a:bodyPr/>
          <a:lstStyle/>
          <a:p>
            <a:r>
              <a:rPr lang="en-US" dirty="0" smtClean="0"/>
              <a:t>“I heard you teach Kunal, where will you find the time to work on this system”</a:t>
            </a:r>
          </a:p>
          <a:p>
            <a:endParaRPr lang="en-US" b="1" dirty="0"/>
          </a:p>
          <a:p>
            <a:endParaRPr lang="en-US" b="1" dirty="0" smtClean="0"/>
          </a:p>
        </p:txBody>
      </p:sp>
      <p:sp>
        <p:nvSpPr>
          <p:cNvPr id="4" name="Text Placeholder 2"/>
          <p:cNvSpPr txBox="1">
            <a:spLocks/>
          </p:cNvSpPr>
          <p:nvPr/>
        </p:nvSpPr>
        <p:spPr>
          <a:xfrm>
            <a:off x="685800" y="4648200"/>
            <a:ext cx="7772400" cy="10668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r>
              <a:rPr lang="en-US" dirty="0" smtClean="0"/>
              <a:t>People will push you to your limits…</a:t>
            </a:r>
            <a:r>
              <a:rPr lang="en-US" b="1" dirty="0" smtClean="0"/>
              <a:t>LET THEM!</a:t>
            </a:r>
          </a:p>
        </p:txBody>
      </p:sp>
    </p:spTree>
    <p:extLst>
      <p:ext uri="{BB962C8B-B14F-4D97-AF65-F5344CB8AC3E}">
        <p14:creationId xmlns:p14="http://schemas.microsoft.com/office/powerpoint/2010/main" val="1377589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deal</a:t>
            </a:r>
            <a:endParaRPr lang="en-US" dirty="0"/>
          </a:p>
        </p:txBody>
      </p:sp>
      <p:sp>
        <p:nvSpPr>
          <p:cNvPr id="3" name="Content Placeholder 2"/>
          <p:cNvSpPr>
            <a:spLocks noGrp="1"/>
          </p:cNvSpPr>
          <p:nvPr>
            <p:ph idx="1"/>
          </p:nvPr>
        </p:nvSpPr>
        <p:spPr/>
        <p:txBody>
          <a:bodyPr>
            <a:normAutofit/>
          </a:bodyPr>
          <a:lstStyle/>
          <a:p>
            <a:r>
              <a:rPr lang="en-US" dirty="0" smtClean="0"/>
              <a:t>$82, 819</a:t>
            </a:r>
          </a:p>
          <a:p>
            <a:pPr lvl="1"/>
            <a:r>
              <a:rPr lang="en-US" dirty="0" smtClean="0"/>
              <a:t>They will handle IT</a:t>
            </a:r>
          </a:p>
          <a:p>
            <a:pPr lvl="1"/>
            <a:r>
              <a:rPr lang="en-US" dirty="0" smtClean="0"/>
              <a:t>I will handle software </a:t>
            </a:r>
            <a:r>
              <a:rPr lang="en-US" dirty="0" err="1" smtClean="0"/>
              <a:t>dev</a:t>
            </a:r>
            <a:endParaRPr lang="en-US" dirty="0" smtClean="0"/>
          </a:p>
          <a:p>
            <a:pPr lvl="1"/>
            <a:r>
              <a:rPr lang="en-US" dirty="0" smtClean="0"/>
              <a:t>“1110</a:t>
            </a:r>
            <a:r>
              <a:rPr lang="en-US" baseline="0" dirty="0" smtClean="0"/>
              <a:t> hours of </a:t>
            </a:r>
            <a:r>
              <a:rPr lang="en-US" baseline="0" dirty="0" err="1" smtClean="0"/>
              <a:t>dev</a:t>
            </a:r>
            <a:r>
              <a:rPr lang="en-US" baseline="0" dirty="0" smtClean="0"/>
              <a:t>/support”</a:t>
            </a:r>
          </a:p>
          <a:p>
            <a:pPr lvl="1"/>
            <a:endParaRPr lang="en-US" dirty="0"/>
          </a:p>
          <a:p>
            <a:pPr lvl="1"/>
            <a:r>
              <a:rPr lang="en-US" dirty="0" smtClean="0"/>
              <a:t>They stalled until Dec 28</a:t>
            </a:r>
            <a:r>
              <a:rPr lang="en-US" baseline="30000" dirty="0" smtClean="0"/>
              <a:t>th</a:t>
            </a:r>
            <a:endParaRPr lang="en-US" dirty="0"/>
          </a:p>
        </p:txBody>
      </p:sp>
    </p:spTree>
    <p:extLst>
      <p:ext uri="{BB962C8B-B14F-4D97-AF65-F5344CB8AC3E}">
        <p14:creationId xmlns:p14="http://schemas.microsoft.com/office/powerpoint/2010/main" val="1212951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Back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 thought Senior Management is a bunch of idiots</a:t>
            </a:r>
          </a:p>
          <a:p>
            <a:pPr lvl="1"/>
            <a:r>
              <a:rPr lang="en-US" dirty="0" smtClean="0"/>
              <a:t>Ready to dismantle</a:t>
            </a:r>
            <a:r>
              <a:rPr lang="en-US" baseline="0" dirty="0" smtClean="0"/>
              <a:t> a system without knowing anything about how important it is</a:t>
            </a:r>
          </a:p>
          <a:p>
            <a:pPr lvl="0"/>
            <a:endParaRPr lang="en-US" dirty="0" smtClean="0"/>
          </a:p>
          <a:p>
            <a:pPr lvl="0"/>
            <a:r>
              <a:rPr lang="en-US" dirty="0" smtClean="0"/>
              <a:t>Turns out it was on purpose</a:t>
            </a:r>
          </a:p>
          <a:p>
            <a:pPr lvl="1"/>
            <a:r>
              <a:rPr lang="en-US" dirty="0" smtClean="0"/>
              <a:t>You’ll see it</a:t>
            </a:r>
            <a:r>
              <a:rPr lang="en-US" baseline="0" dirty="0" smtClean="0"/>
              <a:t> when you go car shopping</a:t>
            </a:r>
          </a:p>
          <a:p>
            <a:pPr lvl="1"/>
            <a:r>
              <a:rPr lang="en-US" baseline="0" dirty="0" smtClean="0"/>
              <a:t>Undermining, insulting, frustrating to get bottom dollar</a:t>
            </a:r>
            <a:endParaRPr lang="en-US" dirty="0"/>
          </a:p>
        </p:txBody>
      </p:sp>
    </p:spTree>
    <p:extLst>
      <p:ext uri="{BB962C8B-B14F-4D97-AF65-F5344CB8AC3E}">
        <p14:creationId xmlns:p14="http://schemas.microsoft.com/office/powerpoint/2010/main" val="110372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8610600" cy="412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718"/>
            <a:ext cx="8305800" cy="1295082"/>
          </a:xfrm>
        </p:spPr>
        <p:txBody>
          <a:bodyPr/>
          <a:lstStyle/>
          <a:p>
            <a:r>
              <a:rPr lang="en-US" dirty="0" smtClean="0"/>
              <a:t>7 weeks after “hosting” Transferred to them</a:t>
            </a:r>
            <a:endParaRPr lang="en-US" dirty="0"/>
          </a:p>
        </p:txBody>
      </p:sp>
      <p:sp>
        <p:nvSpPr>
          <p:cNvPr id="3" name="Content Placeholder 2"/>
          <p:cNvSpPr>
            <a:spLocks noGrp="1"/>
          </p:cNvSpPr>
          <p:nvPr>
            <p:ph idx="1"/>
          </p:nvPr>
        </p:nvSpPr>
        <p:spPr/>
        <p:txBody>
          <a:bodyPr>
            <a:normAutofit/>
          </a:bodyPr>
          <a:lstStyle/>
          <a:p>
            <a:r>
              <a:rPr lang="en-US" dirty="0" smtClean="0"/>
              <a:t>26 emails just after landing in Houston Airport</a:t>
            </a:r>
          </a:p>
        </p:txBody>
      </p:sp>
    </p:spTree>
    <p:extLst>
      <p:ext uri="{BB962C8B-B14F-4D97-AF65-F5344CB8AC3E}">
        <p14:creationId xmlns:p14="http://schemas.microsoft.com/office/powerpoint/2010/main" val="399071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and Control</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415338"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43400"/>
            <a:ext cx="7499653" cy="65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57800"/>
            <a:ext cx="7391400" cy="11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527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 no one read This</a:t>
            </a:r>
            <a:r>
              <a:rPr lang="en-US" baseline="0" dirty="0" smtClean="0"/>
              <a:t> Either</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53" y="2895600"/>
            <a:ext cx="715925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14400"/>
            <a:ext cx="886146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419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p:txBody>
          <a:bodyPr/>
          <a:lstStyle/>
          <a:p>
            <a:r>
              <a:rPr lang="en-US" dirty="0" smtClean="0"/>
              <a:t>VM Went into Auto Recovery Mode</a:t>
            </a:r>
          </a:p>
          <a:p>
            <a:pPr lvl="1"/>
            <a:r>
              <a:rPr lang="en-US" dirty="0" smtClean="0"/>
              <a:t>Database</a:t>
            </a:r>
            <a:r>
              <a:rPr lang="en-US" baseline="0" dirty="0" smtClean="0"/>
              <a:t> had day month old data</a:t>
            </a:r>
          </a:p>
          <a:p>
            <a:pPr lvl="1"/>
            <a:r>
              <a:rPr lang="en-US" baseline="0" dirty="0" smtClean="0"/>
              <a:t>Web server ran auto-renew process on 600 customers</a:t>
            </a:r>
          </a:p>
        </p:txBody>
      </p:sp>
    </p:spTree>
    <p:extLst>
      <p:ext uri="{BB962C8B-B14F-4D97-AF65-F5344CB8AC3E}">
        <p14:creationId xmlns:p14="http://schemas.microsoft.com/office/powerpoint/2010/main" val="4252800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Blocks are to be Expected</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562600"/>
            <a:ext cx="63150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r>
              <a:rPr lang="en-US" dirty="0" smtClean="0"/>
              <a:t>Same time as music</a:t>
            </a:r>
            <a:r>
              <a:rPr lang="en-US" baseline="0" dirty="0" smtClean="0"/>
              <a:t> school deal</a:t>
            </a:r>
          </a:p>
          <a:p>
            <a:r>
              <a:rPr lang="en-US" baseline="0" dirty="0" smtClean="0"/>
              <a:t>$90k</a:t>
            </a:r>
          </a:p>
          <a:p>
            <a:r>
              <a:rPr lang="en-US" baseline="0" dirty="0" smtClean="0"/>
              <a:t>Great money, great cause</a:t>
            </a:r>
          </a:p>
        </p:txBody>
      </p:sp>
    </p:spTree>
    <p:extLst>
      <p:ext uri="{BB962C8B-B14F-4D97-AF65-F5344CB8AC3E}">
        <p14:creationId xmlns:p14="http://schemas.microsoft.com/office/powerpoint/2010/main" val="18979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r>
              <a:rPr lang="en-US" baseline="0" dirty="0" smtClean="0"/>
              <a:t> Service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baseline="0" dirty="0" smtClean="0">
                <a:sym typeface="Wingdings" pitchFamily="2" charset="2"/>
              </a:rPr>
              <a:t>Domestic Opportunities</a:t>
            </a:r>
          </a:p>
          <a:p>
            <a:pPr lvl="1"/>
            <a:r>
              <a:rPr lang="en-US" baseline="0" dirty="0" smtClean="0">
                <a:sym typeface="Wingdings" pitchFamily="2" charset="2"/>
              </a:rPr>
              <a:t>Teach for America</a:t>
            </a:r>
          </a:p>
          <a:p>
            <a:pPr lvl="1"/>
            <a:r>
              <a:rPr lang="en-US" dirty="0" err="1" smtClean="0">
                <a:sym typeface="Wingdings" pitchFamily="2" charset="2"/>
              </a:rPr>
              <a:t>Americorps</a:t>
            </a:r>
            <a:endParaRPr lang="en-US" baseline="0" dirty="0" smtClean="0">
              <a:sym typeface="Wingdings" pitchFamily="2" charset="2"/>
            </a:endParaRPr>
          </a:p>
          <a:p>
            <a:pPr lvl="0"/>
            <a:endParaRPr lang="en-US" baseline="0" dirty="0" smtClean="0">
              <a:sym typeface="Wingdings" pitchFamily="2" charset="2"/>
            </a:endParaRPr>
          </a:p>
          <a:p>
            <a:pPr lvl="0"/>
            <a:r>
              <a:rPr lang="en-US" baseline="0" dirty="0" smtClean="0">
                <a:sym typeface="Wingdings" pitchFamily="2" charset="2"/>
              </a:rPr>
              <a:t>International Opportunities</a:t>
            </a:r>
          </a:p>
          <a:p>
            <a:pPr lvl="1"/>
            <a:r>
              <a:rPr lang="en-US" baseline="0" dirty="0" smtClean="0">
                <a:sym typeface="Wingdings" pitchFamily="2" charset="2"/>
              </a:rPr>
              <a:t>Peace Corps</a:t>
            </a:r>
          </a:p>
          <a:p>
            <a:pPr lvl="1"/>
            <a:r>
              <a:rPr lang="en-US" baseline="0" dirty="0" smtClean="0">
                <a:sym typeface="Wingdings" pitchFamily="2" charset="2"/>
              </a:rPr>
              <a:t>Teach English Abroad</a:t>
            </a:r>
            <a:br>
              <a:rPr lang="en-US" baseline="0" dirty="0" smtClean="0">
                <a:sym typeface="Wingdings" pitchFamily="2" charset="2"/>
              </a:rPr>
            </a:br>
            <a:endParaRPr lang="en-US" dirty="0">
              <a:sym typeface="Wingdings" pitchFamily="2" charset="2"/>
            </a:endParaRPr>
          </a:p>
          <a:p>
            <a:pPr marL="274320" lvl="1" indent="0">
              <a:buNone/>
            </a:pPr>
            <a:r>
              <a:rPr lang="en-US" sz="1200" dirty="0">
                <a:sym typeface="Wingdings" pitchFamily="2" charset="2"/>
                <a:hlinkClick r:id="rId2"/>
              </a:rPr>
              <a:t>http://</a:t>
            </a:r>
            <a:r>
              <a:rPr lang="en-US" sz="1200" dirty="0" smtClean="0">
                <a:sym typeface="Wingdings" pitchFamily="2" charset="2"/>
                <a:hlinkClick r:id="rId2"/>
              </a:rPr>
              <a:t>www.grinnell.edu/offices/socialcommitment/postgradopps/browse</a:t>
            </a:r>
            <a:r>
              <a:rPr lang="en-US" sz="1200" dirty="0" smtClean="0">
                <a:sym typeface="Wingdings" pitchFamily="2" charset="2"/>
              </a:rPr>
              <a:t> </a:t>
            </a:r>
          </a:p>
        </p:txBody>
      </p:sp>
    </p:spTree>
    <p:extLst>
      <p:ext uri="{BB962C8B-B14F-4D97-AF65-F5344CB8AC3E}">
        <p14:creationId xmlns:p14="http://schemas.microsoft.com/office/powerpoint/2010/main" val="739767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Money Received: $4,200</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04263"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9931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 MS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077200" cy="56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78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Superman Part I</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53" y="1423481"/>
            <a:ext cx="842216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22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295082"/>
          </a:xfrm>
        </p:spPr>
        <p:txBody>
          <a:bodyPr/>
          <a:lstStyle/>
          <a:p>
            <a:r>
              <a:rPr lang="en-US" dirty="0" smtClean="0"/>
              <a:t>That was fun but who had more to lose?</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04975"/>
            <a:ext cx="58483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04083"/>
            <a:ext cx="8305800" cy="109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43375"/>
            <a:ext cx="75041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96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Jay Park</a:t>
            </a:r>
            <a:endParaRPr lang="en-US" dirty="0"/>
          </a:p>
        </p:txBody>
      </p:sp>
      <p:sp>
        <p:nvSpPr>
          <p:cNvPr id="3" name="Content Placeholder 2"/>
          <p:cNvSpPr>
            <a:spLocks noGrp="1"/>
          </p:cNvSpPr>
          <p:nvPr>
            <p:ph idx="1"/>
          </p:nvPr>
        </p:nvSpPr>
        <p:spPr/>
        <p:txBody>
          <a:bodyPr/>
          <a:lstStyle/>
          <a:p>
            <a:r>
              <a:rPr lang="en-US" dirty="0" smtClean="0"/>
              <a:t>Music School “just needed a programmer”</a:t>
            </a:r>
          </a:p>
          <a:p>
            <a:pPr lvl="1"/>
            <a:r>
              <a:rPr lang="en-US" dirty="0" smtClean="0"/>
              <a:t>Society</a:t>
            </a:r>
            <a:r>
              <a:rPr lang="en-US" baseline="0" dirty="0" smtClean="0"/>
              <a:t> does bad things in desperation</a:t>
            </a:r>
          </a:p>
          <a:p>
            <a:pPr lvl="1"/>
            <a:r>
              <a:rPr lang="en-US" dirty="0" smtClean="0"/>
              <a:t>March 2009</a:t>
            </a:r>
          </a:p>
          <a:p>
            <a:pPr lvl="2"/>
            <a:r>
              <a:rPr lang="en-US" dirty="0" smtClean="0"/>
              <a:t>Kunal needs income</a:t>
            </a:r>
          </a:p>
          <a:p>
            <a:pPr lvl="2"/>
            <a:r>
              <a:rPr lang="en-US" dirty="0" smtClean="0"/>
              <a:t>Jay has wife + kids</a:t>
            </a:r>
          </a:p>
        </p:txBody>
      </p:sp>
    </p:spTree>
    <p:extLst>
      <p:ext uri="{BB962C8B-B14F-4D97-AF65-F5344CB8AC3E}">
        <p14:creationId xmlns:p14="http://schemas.microsoft.com/office/powerpoint/2010/main" val="193483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3" name="Content Placeholder 2"/>
          <p:cNvSpPr>
            <a:spLocks noGrp="1"/>
          </p:cNvSpPr>
          <p:nvPr>
            <p:ph idx="1"/>
          </p:nvPr>
        </p:nvSpPr>
        <p:spPr/>
        <p:txBody>
          <a:bodyPr/>
          <a:lstStyle/>
          <a:p>
            <a:r>
              <a:rPr lang="en-US" dirty="0" smtClean="0"/>
              <a:t>What was Music School Thinking?</a:t>
            </a:r>
          </a:p>
          <a:p>
            <a:endParaRPr lang="en-US" dirty="0" smtClean="0"/>
          </a:p>
          <a:p>
            <a:r>
              <a:rPr lang="en-US" dirty="0" smtClean="0"/>
              <a:t>What was Kunal thinking?</a:t>
            </a:r>
          </a:p>
          <a:p>
            <a:endParaRPr lang="en-US" dirty="0" smtClean="0"/>
          </a:p>
          <a:p>
            <a:r>
              <a:rPr lang="en-US" dirty="0" smtClean="0"/>
              <a:t>What was Jay thinking?</a:t>
            </a:r>
          </a:p>
        </p:txBody>
      </p:sp>
    </p:spTree>
    <p:extLst>
      <p:ext uri="{BB962C8B-B14F-4D97-AF65-F5344CB8AC3E}">
        <p14:creationId xmlns:p14="http://schemas.microsoft.com/office/powerpoint/2010/main" val="229836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Modulo Method</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31527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3429000" y="1066800"/>
            <a:ext cx="5257800" cy="5410200"/>
          </a:xfrm>
        </p:spPr>
        <p:txBody>
          <a:bodyPr>
            <a:normAutofit fontScale="92500" lnSpcReduction="10000"/>
          </a:bodyPr>
          <a:lstStyle/>
          <a:p>
            <a:r>
              <a:rPr lang="en-US" dirty="0" smtClean="0"/>
              <a:t>I never make mistakes</a:t>
            </a:r>
          </a:p>
          <a:p>
            <a:pPr lvl="1"/>
            <a:r>
              <a:rPr lang="en-US" dirty="0" smtClean="0"/>
              <a:t>I only had AMEX and thought credit cards were 15 digits</a:t>
            </a:r>
          </a:p>
          <a:p>
            <a:pPr lvl="1"/>
            <a:endParaRPr lang="en-US" dirty="0" smtClean="0"/>
          </a:p>
          <a:p>
            <a:pPr lvl="1"/>
            <a:r>
              <a:rPr lang="en-US" dirty="0" smtClean="0"/>
              <a:t>One script and 10 seconds later, all credit cards lost their last digit</a:t>
            </a:r>
          </a:p>
        </p:txBody>
      </p:sp>
    </p:spTree>
    <p:extLst>
      <p:ext uri="{BB962C8B-B14F-4D97-AF65-F5344CB8AC3E}">
        <p14:creationId xmlns:p14="http://schemas.microsoft.com/office/powerpoint/2010/main" val="39998495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Modulo Method</a:t>
            </a:r>
            <a:endParaRPr lang="en-US" dirty="0"/>
          </a:p>
        </p:txBody>
      </p:sp>
      <p:sp>
        <p:nvSpPr>
          <p:cNvPr id="3" name="Content Placeholder 2"/>
          <p:cNvSpPr>
            <a:spLocks noGrp="1"/>
          </p:cNvSpPr>
          <p:nvPr>
            <p:ph idx="1"/>
          </p:nvPr>
        </p:nvSpPr>
        <p:spPr/>
        <p:txBody>
          <a:bodyPr/>
          <a:lstStyle/>
          <a:p>
            <a:r>
              <a:rPr lang="en-US" sz="4000" b="1" kern="1200" dirty="0" smtClean="0">
                <a:solidFill>
                  <a:schemeClr val="tx1"/>
                </a:solidFill>
                <a:effectLst/>
                <a:latin typeface="+mn-lt"/>
                <a:ea typeface="+mn-ea"/>
                <a:cs typeface="+mn-cs"/>
              </a:rPr>
              <a:t>What would you do?</a:t>
            </a:r>
          </a:p>
          <a:p>
            <a:pPr lvl="1"/>
            <a:r>
              <a:rPr lang="en-US" dirty="0" smtClean="0"/>
              <a:t>Restore from backup?</a:t>
            </a:r>
          </a:p>
          <a:p>
            <a:pPr lvl="1"/>
            <a:endParaRPr lang="en-US" dirty="0" smtClean="0"/>
          </a:p>
          <a:p>
            <a:pPr lvl="1"/>
            <a:r>
              <a:rPr lang="en-US" dirty="0" smtClean="0"/>
              <a:t>What about impact from looking bad </a:t>
            </a:r>
            <a:r>
              <a:rPr lang="en-US" dirty="0" err="1" smtClean="0"/>
              <a:t>vs</a:t>
            </a:r>
            <a:r>
              <a:rPr lang="en-US" dirty="0" smtClean="0"/>
              <a:t> Jay?</a:t>
            </a:r>
          </a:p>
        </p:txBody>
      </p:sp>
    </p:spTree>
    <p:extLst>
      <p:ext uri="{BB962C8B-B14F-4D97-AF65-F5344CB8AC3E}">
        <p14:creationId xmlns:p14="http://schemas.microsoft.com/office/powerpoint/2010/main" val="1472553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Luhn</a:t>
            </a:r>
            <a:r>
              <a:rPr lang="en-US" dirty="0" smtClean="0"/>
              <a:t> Algorithm</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524000"/>
            <a:ext cx="42100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343400"/>
            <a:ext cx="54578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5462384" y="1981200"/>
            <a:ext cx="3200400" cy="1524000"/>
          </a:xfrm>
        </p:spPr>
        <p:txBody>
          <a:bodyPr>
            <a:normAutofit/>
          </a:bodyPr>
          <a:lstStyle/>
          <a:p>
            <a:r>
              <a:rPr lang="en-US" sz="2400" dirty="0" smtClean="0"/>
              <a:t>Given N-1 digits, compute Nth digit as check digit</a:t>
            </a:r>
          </a:p>
        </p:txBody>
      </p:sp>
    </p:spTree>
    <p:extLst>
      <p:ext uri="{BB962C8B-B14F-4D97-AF65-F5344CB8AC3E}">
        <p14:creationId xmlns:p14="http://schemas.microsoft.com/office/powerpoint/2010/main" val="136244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is Fair</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56102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425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t>
            </a:r>
            <a:r>
              <a:rPr lang="en-US" dirty="0" err="1" smtClean="0"/>
              <a:t>vs</a:t>
            </a:r>
            <a:r>
              <a:rPr lang="en-US" dirty="0" smtClean="0"/>
              <a:t> Society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School</a:t>
            </a:r>
          </a:p>
          <a:p>
            <a:pPr lvl="1"/>
            <a:r>
              <a:rPr lang="en-US" dirty="0" smtClean="0"/>
              <a:t>Educated</a:t>
            </a:r>
            <a:r>
              <a:rPr lang="en-US" baseline="0" dirty="0" smtClean="0"/>
              <a:t> Technical People</a:t>
            </a:r>
          </a:p>
          <a:p>
            <a:pPr lvl="1"/>
            <a:r>
              <a:rPr lang="en-US" baseline="0" dirty="0" smtClean="0"/>
              <a:t>Non-technical people are also competent</a:t>
            </a:r>
          </a:p>
          <a:p>
            <a:pPr lvl="1"/>
            <a:r>
              <a:rPr lang="en-US" baseline="0" dirty="0" smtClean="0"/>
              <a:t>Friends and Professors Want to See you succeed</a:t>
            </a:r>
          </a:p>
          <a:p>
            <a:pPr marL="274320" lvl="1" indent="0">
              <a:buNone/>
            </a:pPr>
            <a:endParaRPr lang="en-US" baseline="0" dirty="0" smtClean="0"/>
          </a:p>
          <a:p>
            <a:pPr lvl="0"/>
            <a:r>
              <a:rPr lang="en-US" baseline="0" dirty="0" smtClean="0"/>
              <a:t>Society</a:t>
            </a:r>
          </a:p>
          <a:p>
            <a:pPr lvl="1"/>
            <a:r>
              <a:rPr lang="en-US" baseline="0" dirty="0" smtClean="0"/>
              <a:t>Thoughts?</a:t>
            </a:r>
          </a:p>
        </p:txBody>
      </p:sp>
    </p:spTree>
    <p:extLst>
      <p:ext uri="{BB962C8B-B14F-4D97-AF65-F5344CB8AC3E}">
        <p14:creationId xmlns:p14="http://schemas.microsoft.com/office/powerpoint/2010/main" val="2496440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Report no one read</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27370"/>
            <a:ext cx="860450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72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Superman IV</a:t>
            </a:r>
            <a:endParaRPr lang="en-US" dirty="0"/>
          </a:p>
        </p:txBody>
      </p:sp>
      <p:sp>
        <p:nvSpPr>
          <p:cNvPr id="3" name="Content Placeholder 2"/>
          <p:cNvSpPr>
            <a:spLocks noGrp="1"/>
          </p:cNvSpPr>
          <p:nvPr>
            <p:ph idx="1"/>
          </p:nvPr>
        </p:nvSpPr>
        <p:spPr/>
        <p:txBody>
          <a:bodyPr/>
          <a:lstStyle/>
          <a:p>
            <a:r>
              <a:rPr lang="en-US" dirty="0" smtClean="0"/>
              <a:t>What was the premise of Superman IV (and Office Space)?</a:t>
            </a:r>
          </a:p>
          <a:p>
            <a:endParaRPr lang="en-US" dirty="0"/>
          </a:p>
          <a:p>
            <a:r>
              <a:rPr lang="en-US" dirty="0" smtClean="0"/>
              <a:t>You guys too young for this?</a:t>
            </a:r>
          </a:p>
        </p:txBody>
      </p:sp>
    </p:spTree>
    <p:extLst>
      <p:ext uri="{BB962C8B-B14F-4D97-AF65-F5344CB8AC3E}">
        <p14:creationId xmlns:p14="http://schemas.microsoft.com/office/powerpoint/2010/main" val="2078029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Superman IV</a:t>
            </a:r>
            <a:endParaRPr lang="en-US" dirty="0"/>
          </a:p>
        </p:txBody>
      </p:sp>
      <p:sp>
        <p:nvSpPr>
          <p:cNvPr id="3" name="Content Placeholder 2"/>
          <p:cNvSpPr>
            <a:spLocks noGrp="1"/>
          </p:cNvSpPr>
          <p:nvPr>
            <p:ph idx="1"/>
          </p:nvPr>
        </p:nvSpPr>
        <p:spPr/>
        <p:txBody>
          <a:bodyPr>
            <a:normAutofit lnSpcReduction="10000"/>
          </a:bodyPr>
          <a:lstStyle/>
          <a:p>
            <a:r>
              <a:rPr lang="en-US" dirty="0" smtClean="0"/>
              <a:t>June 2010</a:t>
            </a:r>
          </a:p>
          <a:p>
            <a:pPr lvl="1"/>
            <a:r>
              <a:rPr lang="en-US" dirty="0" smtClean="0"/>
              <a:t>Moved</a:t>
            </a:r>
            <a:r>
              <a:rPr lang="en-US" baseline="0" dirty="0" smtClean="0"/>
              <a:t> Accounting system from “cash” to “accrual”</a:t>
            </a:r>
          </a:p>
          <a:p>
            <a:pPr lvl="1"/>
            <a:endParaRPr lang="en-US" baseline="0" dirty="0" smtClean="0"/>
          </a:p>
          <a:p>
            <a:pPr lvl="1"/>
            <a:r>
              <a:rPr lang="en-US" baseline="0" dirty="0" smtClean="0"/>
              <a:t>Moved accounting system from “single entry” to “double entry”</a:t>
            </a:r>
          </a:p>
          <a:p>
            <a:pPr lvl="1"/>
            <a:endParaRPr lang="en-US" baseline="0" dirty="0" smtClean="0"/>
          </a:p>
          <a:p>
            <a:pPr lvl="1"/>
            <a:r>
              <a:rPr lang="en-US" baseline="0" dirty="0" smtClean="0"/>
              <a:t>“What could go wrong”</a:t>
            </a:r>
          </a:p>
        </p:txBody>
      </p:sp>
    </p:spTree>
    <p:extLst>
      <p:ext uri="{BB962C8B-B14F-4D97-AF65-F5344CB8AC3E}">
        <p14:creationId xmlns:p14="http://schemas.microsoft.com/office/powerpoint/2010/main" val="42948762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Entry accounting</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19200"/>
            <a:ext cx="28575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r>
              <a:rPr lang="en-US" dirty="0" smtClean="0"/>
              <a:t>All transactions </a:t>
            </a:r>
            <a:br>
              <a:rPr lang="en-US" dirty="0" smtClean="0"/>
            </a:br>
            <a:r>
              <a:rPr lang="en-US" dirty="0" smtClean="0"/>
              <a:t>must be balanced</a:t>
            </a:r>
          </a:p>
          <a:p>
            <a:endParaRPr lang="en-US" dirty="0" smtClean="0"/>
          </a:p>
          <a:p>
            <a:r>
              <a:rPr lang="en-US" dirty="0" smtClean="0"/>
              <a:t>Depending</a:t>
            </a:r>
            <a:r>
              <a:rPr lang="en-US" baseline="0" dirty="0" smtClean="0"/>
              <a:t> on </a:t>
            </a:r>
            <a:br>
              <a:rPr lang="en-US" baseline="0" dirty="0" smtClean="0"/>
            </a:br>
            <a:r>
              <a:rPr lang="en-US" baseline="0" dirty="0" smtClean="0"/>
              <a:t>account code, debit</a:t>
            </a:r>
            <a:br>
              <a:rPr lang="en-US" baseline="0" dirty="0" smtClean="0"/>
            </a:br>
            <a:r>
              <a:rPr lang="en-US" baseline="0" dirty="0" smtClean="0"/>
              <a:t>or credit can be + or – action </a:t>
            </a:r>
          </a:p>
        </p:txBody>
      </p:sp>
    </p:spTree>
    <p:extLst>
      <p:ext uri="{BB962C8B-B14F-4D97-AF65-F5344CB8AC3E}">
        <p14:creationId xmlns:p14="http://schemas.microsoft.com/office/powerpoint/2010/main" val="22945455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Superman IV</a:t>
            </a:r>
            <a:endParaRPr lang="en-US" dirty="0"/>
          </a:p>
        </p:txBody>
      </p:sp>
      <p:sp>
        <p:nvSpPr>
          <p:cNvPr id="3" name="Content Placeholder 2"/>
          <p:cNvSpPr>
            <a:spLocks noGrp="1"/>
          </p:cNvSpPr>
          <p:nvPr>
            <p:ph idx="1"/>
          </p:nvPr>
        </p:nvSpPr>
        <p:spPr/>
        <p:txBody>
          <a:bodyPr>
            <a:normAutofit/>
          </a:bodyPr>
          <a:lstStyle/>
          <a:p>
            <a:r>
              <a:rPr lang="en-US" dirty="0" smtClean="0"/>
              <a:t>$70,000 mistake</a:t>
            </a:r>
          </a:p>
          <a:p>
            <a:pPr lvl="1"/>
            <a:r>
              <a:rPr lang="en-US" dirty="0" smtClean="0"/>
              <a:t>I had created discounts as credits instead of debits</a:t>
            </a:r>
          </a:p>
          <a:p>
            <a:pPr lvl="1"/>
            <a:endParaRPr lang="en-US" dirty="0" smtClean="0"/>
          </a:p>
          <a:p>
            <a:pPr lvl="1"/>
            <a:r>
              <a:rPr lang="en-US" dirty="0" smtClean="0"/>
              <a:t>Thus I double counted the impact!</a:t>
            </a:r>
          </a:p>
          <a:p>
            <a:pPr lvl="1"/>
            <a:endParaRPr lang="en-US" dirty="0" smtClean="0"/>
          </a:p>
          <a:p>
            <a:pPr lvl="1"/>
            <a:endParaRPr lang="en-US" dirty="0"/>
          </a:p>
        </p:txBody>
      </p:sp>
    </p:spTree>
    <p:extLst>
      <p:ext uri="{BB962C8B-B14F-4D97-AF65-F5344CB8AC3E}">
        <p14:creationId xmlns:p14="http://schemas.microsoft.com/office/powerpoint/2010/main" val="907877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balance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Accounts must always balance</a:t>
            </a:r>
          </a:p>
          <a:p>
            <a:pPr lvl="1"/>
            <a:r>
              <a:rPr lang="en-US" dirty="0" smtClean="0"/>
              <a:t>I had never been more nervous (because </a:t>
            </a:r>
            <a:r>
              <a:rPr lang="en-US" dirty="0" smtClean="0"/>
              <a:t>I lost </a:t>
            </a:r>
            <a:r>
              <a:rPr lang="en-US" dirty="0" smtClean="0"/>
              <a:t>control of my own system)</a:t>
            </a:r>
          </a:p>
          <a:p>
            <a:pPr lvl="1"/>
            <a:endParaRPr lang="en-US" dirty="0"/>
          </a:p>
          <a:p>
            <a:pPr lvl="1"/>
            <a:r>
              <a:rPr lang="en-US" dirty="0" smtClean="0"/>
              <a:t>I could not explain how my system worked</a:t>
            </a:r>
          </a:p>
          <a:p>
            <a:pPr lvl="1"/>
            <a:endParaRPr lang="en-US" dirty="0"/>
          </a:p>
          <a:p>
            <a:pPr lvl="1"/>
            <a:r>
              <a:rPr lang="en-US" dirty="0" smtClean="0"/>
              <a:t>Others’ confidence </a:t>
            </a:r>
            <a:r>
              <a:rPr lang="en-US" dirty="0" smtClean="0"/>
              <a:t>in me plummeted</a:t>
            </a:r>
          </a:p>
          <a:p>
            <a:pPr lvl="1"/>
            <a:endParaRPr lang="en-US" dirty="0" smtClean="0"/>
          </a:p>
          <a:p>
            <a:pPr lvl="1"/>
            <a:r>
              <a:rPr lang="en-US" dirty="0" smtClean="0"/>
              <a:t>Self confidence plummeted </a:t>
            </a:r>
          </a:p>
        </p:txBody>
      </p:sp>
    </p:spTree>
    <p:extLst>
      <p:ext uri="{BB962C8B-B14F-4D97-AF65-F5344CB8AC3E}">
        <p14:creationId xmlns:p14="http://schemas.microsoft.com/office/powerpoint/2010/main" val="1269946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in Error your Favor</a:t>
            </a:r>
            <a:endParaRPr lang="en-US" dirty="0"/>
          </a:p>
        </p:txBody>
      </p:sp>
      <p:sp>
        <p:nvSpPr>
          <p:cNvPr id="3" name="Content Placeholder 2"/>
          <p:cNvSpPr>
            <a:spLocks noGrp="1"/>
          </p:cNvSpPr>
          <p:nvPr>
            <p:ph idx="1"/>
          </p:nvPr>
        </p:nvSpPr>
        <p:spPr/>
        <p:txBody>
          <a:bodyPr/>
          <a:lstStyle/>
          <a:p>
            <a:pPr lvl="0"/>
            <a:r>
              <a:rPr lang="en-US" dirty="0" smtClean="0"/>
              <a:t>Turns out $70k mistake was in favor of the schools</a:t>
            </a:r>
          </a:p>
          <a:p>
            <a:pPr lvl="1"/>
            <a:r>
              <a:rPr lang="en-US" dirty="0" smtClean="0"/>
              <a:t>I was off the hook</a:t>
            </a:r>
          </a:p>
          <a:p>
            <a:pPr lvl="1"/>
            <a:endParaRPr lang="en-US" dirty="0" smtClean="0"/>
          </a:p>
          <a:p>
            <a:pPr lvl="1"/>
            <a:r>
              <a:rPr lang="en-US" dirty="0" smtClean="0"/>
              <a:t>I learned</a:t>
            </a:r>
            <a:r>
              <a:rPr lang="en-US" baseline="0" dirty="0" smtClean="0"/>
              <a:t> a bit more accounting and cleaned up the system</a:t>
            </a:r>
          </a:p>
        </p:txBody>
      </p:sp>
    </p:spTree>
    <p:extLst>
      <p:ext uri="{BB962C8B-B14F-4D97-AF65-F5344CB8AC3E}">
        <p14:creationId xmlns:p14="http://schemas.microsoft.com/office/powerpoint/2010/main" val="12267783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Wedding in Serbia</a:t>
            </a:r>
            <a:endParaRPr lang="en-US" dirty="0"/>
          </a:p>
        </p:txBody>
      </p:sp>
      <p:sp>
        <p:nvSpPr>
          <p:cNvPr id="3" name="Content Placeholder 2"/>
          <p:cNvSpPr>
            <a:spLocks noGrp="1"/>
          </p:cNvSpPr>
          <p:nvPr>
            <p:ph idx="1"/>
          </p:nvPr>
        </p:nvSpPr>
        <p:spPr/>
        <p:txBody>
          <a:bodyPr/>
          <a:lstStyle/>
          <a:p>
            <a:r>
              <a:rPr lang="en-US" dirty="0" smtClean="0"/>
              <a:t>One month after rewriting the accounting system….</a:t>
            </a:r>
          </a:p>
          <a:p>
            <a:pPr lvl="1"/>
            <a:r>
              <a:rPr lang="en-US" dirty="0" smtClean="0"/>
              <a:t>Also was asked to rewrite the way report cards were generated</a:t>
            </a:r>
          </a:p>
          <a:p>
            <a:pPr lvl="1"/>
            <a:r>
              <a:rPr lang="en-US" dirty="0" smtClean="0"/>
              <a:t>“What could go wrong”</a:t>
            </a:r>
          </a:p>
        </p:txBody>
      </p:sp>
    </p:spTree>
    <p:extLst>
      <p:ext uri="{BB962C8B-B14F-4D97-AF65-F5344CB8AC3E}">
        <p14:creationId xmlns:p14="http://schemas.microsoft.com/office/powerpoint/2010/main" val="2655225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A RELIABLE PERSON”</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7772400" cy="210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2" y="2667000"/>
            <a:ext cx="3667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85850"/>
            <a:ext cx="31146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3886199" y="1102671"/>
            <a:ext cx="4395787" cy="1524000"/>
          </a:xfrm>
        </p:spPr>
        <p:txBody>
          <a:bodyPr>
            <a:normAutofit/>
          </a:bodyPr>
          <a:lstStyle/>
          <a:p>
            <a:r>
              <a:rPr lang="en-US" sz="2400" dirty="0" smtClean="0"/>
              <a:t>I deployed new changes 10 hours later, just before getting on my flight.</a:t>
            </a:r>
          </a:p>
        </p:txBody>
      </p:sp>
    </p:spTree>
    <p:extLst>
      <p:ext uri="{BB962C8B-B14F-4D97-AF65-F5344CB8AC3E}">
        <p14:creationId xmlns:p14="http://schemas.microsoft.com/office/powerpoint/2010/main" val="40655152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Frankfurt Airport</a:t>
            </a:r>
            <a:endParaRPr lang="en-US" dirty="0"/>
          </a:p>
        </p:txBody>
      </p:sp>
      <p:sp>
        <p:nvSpPr>
          <p:cNvPr id="3" name="Content Placeholder 2"/>
          <p:cNvSpPr>
            <a:spLocks noGrp="1"/>
          </p:cNvSpPr>
          <p:nvPr>
            <p:ph idx="1"/>
          </p:nvPr>
        </p:nvSpPr>
        <p:spPr/>
        <p:txBody>
          <a:bodyPr/>
          <a:lstStyle/>
          <a:p>
            <a:r>
              <a:rPr lang="en-US" dirty="0" smtClean="0"/>
              <a:t>30 euro</a:t>
            </a:r>
            <a:r>
              <a:rPr lang="en-US" baseline="0" dirty="0" smtClean="0"/>
              <a:t> for a </a:t>
            </a:r>
            <a:r>
              <a:rPr lang="en-US" baseline="0" dirty="0" err="1" smtClean="0"/>
              <a:t>wifi</a:t>
            </a:r>
            <a:r>
              <a:rPr lang="en-US" baseline="0" dirty="0" smtClean="0"/>
              <a:t> pass</a:t>
            </a:r>
          </a:p>
          <a:p>
            <a:endParaRPr lang="en-US" baseline="0" dirty="0" smtClean="0"/>
          </a:p>
          <a:p>
            <a:r>
              <a:rPr lang="en-US" baseline="0" dirty="0" smtClean="0"/>
              <a:t>Tired out of my mind</a:t>
            </a:r>
          </a:p>
          <a:p>
            <a:endParaRPr lang="en-US" baseline="0" dirty="0" smtClean="0"/>
          </a:p>
          <a:p>
            <a:r>
              <a:rPr lang="en-US" baseline="0" dirty="0" smtClean="0"/>
              <a:t>1 hour layover to “Fix issues”</a:t>
            </a:r>
          </a:p>
          <a:p>
            <a:endParaRPr lang="en-US" dirty="0"/>
          </a:p>
        </p:txBody>
      </p:sp>
    </p:spTree>
    <p:extLst>
      <p:ext uri="{BB962C8B-B14F-4D97-AF65-F5344CB8AC3E}">
        <p14:creationId xmlns:p14="http://schemas.microsoft.com/office/powerpoint/2010/main" val="95608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82000" cy="4321175"/>
          </a:xfrm>
        </p:spPr>
        <p:txBody>
          <a:bodyPr/>
          <a:lstStyle/>
          <a:p>
            <a:r>
              <a:rPr lang="en-US" dirty="0" smtClean="0"/>
              <a:t>Society is dumb</a:t>
            </a:r>
            <a:endParaRPr lang="en-US" dirty="0"/>
          </a:p>
        </p:txBody>
      </p:sp>
      <p:sp>
        <p:nvSpPr>
          <p:cNvPr id="3" name="Text Placeholder 2"/>
          <p:cNvSpPr>
            <a:spLocks noGrp="1"/>
          </p:cNvSpPr>
          <p:nvPr>
            <p:ph type="body" idx="1"/>
          </p:nvPr>
        </p:nvSpPr>
        <p:spPr/>
        <p:txBody>
          <a:bodyPr/>
          <a:lstStyle/>
          <a:p>
            <a:r>
              <a:rPr lang="en-US" dirty="0" smtClean="0"/>
              <a:t>“How do you copy and paste?”</a:t>
            </a:r>
          </a:p>
        </p:txBody>
      </p:sp>
    </p:spTree>
    <p:extLst>
      <p:ext uri="{BB962C8B-B14F-4D97-AF65-F5344CB8AC3E}">
        <p14:creationId xmlns:p14="http://schemas.microsoft.com/office/powerpoint/2010/main" val="34072729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Wedding</a:t>
            </a:r>
            <a:endParaRPr lang="en-US" dirty="0"/>
          </a:p>
        </p:txBody>
      </p:sp>
      <p:sp>
        <p:nvSpPr>
          <p:cNvPr id="3" name="Content Placeholder 2"/>
          <p:cNvSpPr>
            <a:spLocks noGrp="1"/>
          </p:cNvSpPr>
          <p:nvPr>
            <p:ph idx="1"/>
          </p:nvPr>
        </p:nvSpPr>
        <p:spPr/>
        <p:txBody>
          <a:bodyPr>
            <a:normAutofit lnSpcReduction="10000"/>
          </a:bodyPr>
          <a:lstStyle/>
          <a:p>
            <a:r>
              <a:rPr lang="en-US" dirty="0" smtClean="0"/>
              <a:t>Can you imagine not drinking at a Serbian wedding!?</a:t>
            </a:r>
            <a:endParaRPr lang="en-US" baseline="0" dirty="0" smtClean="0"/>
          </a:p>
          <a:p>
            <a:endParaRPr lang="en-US" baseline="0" dirty="0" smtClean="0"/>
          </a:p>
          <a:p>
            <a:r>
              <a:rPr lang="en-US" baseline="0" dirty="0" smtClean="0"/>
              <a:t>Was at Internet café all morning before wedding</a:t>
            </a:r>
          </a:p>
          <a:p>
            <a:endParaRPr lang="en-US" dirty="0"/>
          </a:p>
          <a:p>
            <a:r>
              <a:rPr lang="en-US" dirty="0" smtClean="0"/>
              <a:t>Was at internet café all morning after wedding</a:t>
            </a:r>
          </a:p>
          <a:p>
            <a:endParaRPr lang="en-US" dirty="0" smtClean="0"/>
          </a:p>
        </p:txBody>
      </p:sp>
    </p:spTree>
    <p:extLst>
      <p:ext uri="{BB962C8B-B14F-4D97-AF65-F5344CB8AC3E}">
        <p14:creationId xmlns:p14="http://schemas.microsoft.com/office/powerpoint/2010/main" val="2592910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Failed</a:t>
            </a:r>
            <a:r>
              <a:rPr lang="en-US" baseline="0" dirty="0" smtClean="0"/>
              <a:t> Hard</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6934200" cy="518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8987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 Down Ensues</a:t>
            </a:r>
            <a:endParaRPr lang="en-US" dirty="0"/>
          </a:p>
        </p:txBody>
      </p:sp>
      <p:sp>
        <p:nvSpPr>
          <p:cNvPr id="3" name="Content Placeholder 2"/>
          <p:cNvSpPr>
            <a:spLocks noGrp="1"/>
          </p:cNvSpPr>
          <p:nvPr>
            <p:ph idx="1"/>
          </p:nvPr>
        </p:nvSpPr>
        <p:spPr>
          <a:xfrm>
            <a:off x="457200" y="1371600"/>
            <a:ext cx="3352800" cy="5410200"/>
          </a:xfrm>
        </p:spPr>
        <p:txBody>
          <a:bodyPr>
            <a:normAutofit fontScale="92500" lnSpcReduction="20000"/>
          </a:bodyPr>
          <a:lstStyle/>
          <a:p>
            <a:r>
              <a:rPr lang="en-US" dirty="0" smtClean="0"/>
              <a:t>Regularly working 300h/month</a:t>
            </a:r>
          </a:p>
          <a:p>
            <a:endParaRPr lang="en-US" dirty="0"/>
          </a:p>
          <a:p>
            <a:r>
              <a:rPr lang="en-US" dirty="0" smtClean="0"/>
              <a:t>Hating life</a:t>
            </a:r>
          </a:p>
          <a:p>
            <a:endParaRPr lang="en-US" dirty="0"/>
          </a:p>
          <a:p>
            <a:r>
              <a:rPr lang="en-US" dirty="0" smtClean="0"/>
              <a:t>Becoming socially awkward</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295400"/>
            <a:ext cx="49625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9455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Phase II</a:t>
            </a:r>
            <a:endParaRPr lang="en-US" dirty="0"/>
          </a:p>
        </p:txBody>
      </p:sp>
      <p:sp>
        <p:nvSpPr>
          <p:cNvPr id="3" name="Text Placeholder 2"/>
          <p:cNvSpPr>
            <a:spLocks noGrp="1"/>
          </p:cNvSpPr>
          <p:nvPr>
            <p:ph type="body" idx="1"/>
          </p:nvPr>
        </p:nvSpPr>
        <p:spPr>
          <a:xfrm>
            <a:off x="457200" y="228600"/>
            <a:ext cx="7772400" cy="2667000"/>
          </a:xfrm>
        </p:spPr>
        <p:txBody>
          <a:bodyPr>
            <a:normAutofit fontScale="62500" lnSpcReduction="20000"/>
          </a:bodyPr>
          <a:lstStyle/>
          <a:p>
            <a:r>
              <a:rPr lang="en-US" sz="2000" b="0" i="0" kern="1200" cap="all" spc="120" baseline="0" dirty="0" smtClean="0">
                <a:solidFill>
                  <a:schemeClr val="tx2"/>
                </a:solidFill>
                <a:effectLst/>
                <a:latin typeface="+mj-lt"/>
                <a:ea typeface="+mn-ea"/>
                <a:cs typeface="+mn-cs"/>
              </a:rPr>
              <a:t>I needed someone to tell me this kind of shit at some point in my life.</a:t>
            </a:r>
            <a:r>
              <a:rPr lang="en-US" dirty="0" smtClean="0"/>
              <a:t/>
            </a:r>
            <a:br>
              <a:rPr lang="en-US" dirty="0" smtClean="0"/>
            </a:br>
            <a:r>
              <a:rPr lang="en-US" dirty="0" smtClean="0"/>
              <a:t/>
            </a:r>
            <a:br>
              <a:rPr lang="en-US" dirty="0" smtClean="0"/>
            </a:br>
            <a:r>
              <a:rPr lang="en-US" sz="2000" b="0" i="0" kern="1200" cap="all" spc="120" baseline="0" dirty="0" smtClean="0">
                <a:solidFill>
                  <a:schemeClr val="tx2"/>
                </a:solidFill>
                <a:effectLst/>
                <a:latin typeface="+mj-lt"/>
                <a:ea typeface="+mn-ea"/>
                <a:cs typeface="+mn-cs"/>
              </a:rPr>
              <a:t>Don't confuse feelings of excitement about a great year, celebration of your hard work, and achieving success while constantly facing risk with making a few bad jokes at a holiday party. All of this shit you're feeling is very necessary and the part of the life we hate to call growing up, so keep doing what you're doing and just remember it next time you're in a similar situation.</a:t>
            </a:r>
            <a:br>
              <a:rPr lang="en-US" sz="2000" b="0" i="0" kern="1200" cap="all" spc="120" baseline="0" dirty="0" smtClean="0">
                <a:solidFill>
                  <a:schemeClr val="tx2"/>
                </a:solidFill>
                <a:effectLst/>
                <a:latin typeface="+mj-lt"/>
                <a:ea typeface="+mn-ea"/>
                <a:cs typeface="+mn-cs"/>
              </a:rPr>
            </a:br>
            <a:r>
              <a:rPr lang="en-US" sz="2000" b="0" i="0" kern="1200" cap="all" spc="120" baseline="0" dirty="0" smtClean="0">
                <a:solidFill>
                  <a:schemeClr val="tx2"/>
                </a:solidFill>
                <a:effectLst/>
                <a:latin typeface="+mj-lt"/>
                <a:ea typeface="+mn-ea"/>
                <a:cs typeface="+mn-cs"/>
              </a:rPr>
              <a:t/>
            </a:r>
            <a:br>
              <a:rPr lang="en-US" sz="2000" b="0" i="0" kern="1200" cap="all" spc="120" baseline="0" dirty="0" smtClean="0">
                <a:solidFill>
                  <a:schemeClr val="tx2"/>
                </a:solidFill>
                <a:effectLst/>
                <a:latin typeface="+mj-lt"/>
                <a:ea typeface="+mn-ea"/>
                <a:cs typeface="+mn-cs"/>
              </a:rPr>
            </a:br>
            <a:r>
              <a:rPr lang="en-US" sz="2000" b="0" i="0" kern="1200" cap="all" spc="120" baseline="0" dirty="0" smtClean="0">
                <a:solidFill>
                  <a:schemeClr val="tx2"/>
                </a:solidFill>
                <a:effectLst/>
                <a:latin typeface="+mj-lt"/>
                <a:ea typeface="+mn-ea"/>
                <a:cs typeface="+mn-cs"/>
              </a:rPr>
              <a:t>the people you'll find that you admire the most aren't the ones that set world records in money-making or fitness, it's the ones that have figured out the biggest challenge of all--increasing livelihood in all 'buckets' of your life while maintaining a healthy balance.  just keep up the energy level, but spread it out and continue the cycle of making mistakes / learning from them... you'll be surprised how many people will grow to respect your attitude and accomplishments regardless of outcome.</a:t>
            </a:r>
          </a:p>
          <a:p>
            <a:endParaRPr lang="en-US" b="1" dirty="0" smtClean="0"/>
          </a:p>
        </p:txBody>
      </p:sp>
      <p:sp>
        <p:nvSpPr>
          <p:cNvPr id="4" name="Text Placeholder 2"/>
          <p:cNvSpPr txBox="1">
            <a:spLocks/>
          </p:cNvSpPr>
          <p:nvPr/>
        </p:nvSpPr>
        <p:spPr>
          <a:xfrm>
            <a:off x="685800" y="4648200"/>
            <a:ext cx="7772400" cy="10668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r>
              <a:rPr lang="en-US" dirty="0" smtClean="0"/>
              <a:t>People will push you to your limits…</a:t>
            </a:r>
            <a:r>
              <a:rPr lang="en-US" b="1" dirty="0" smtClean="0"/>
              <a:t>TAKE CONTROL!</a:t>
            </a:r>
          </a:p>
        </p:txBody>
      </p:sp>
    </p:spTree>
    <p:extLst>
      <p:ext uri="{BB962C8B-B14F-4D97-AF65-F5344CB8AC3E}">
        <p14:creationId xmlns:p14="http://schemas.microsoft.com/office/powerpoint/2010/main" val="42300215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$454,000</a:t>
            </a:r>
            <a:endParaRPr lang="en-US" dirty="0"/>
          </a:p>
        </p:txBody>
      </p:sp>
      <p:sp>
        <p:nvSpPr>
          <p:cNvPr id="3" name="Text Placeholder 2"/>
          <p:cNvSpPr>
            <a:spLocks noGrp="1"/>
          </p:cNvSpPr>
          <p:nvPr>
            <p:ph type="body" idx="1"/>
          </p:nvPr>
        </p:nvSpPr>
        <p:spPr/>
        <p:txBody>
          <a:bodyPr/>
          <a:lstStyle/>
          <a:p>
            <a:r>
              <a:rPr lang="en-US" dirty="0" smtClean="0"/>
              <a:t>“95% of that was all you man”</a:t>
            </a:r>
          </a:p>
        </p:txBody>
      </p:sp>
    </p:spTree>
    <p:extLst>
      <p:ext uri="{BB962C8B-B14F-4D97-AF65-F5344CB8AC3E}">
        <p14:creationId xmlns:p14="http://schemas.microsoft.com/office/powerpoint/2010/main" val="20031068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 Refocus, and Refine</a:t>
            </a:r>
            <a:endParaRPr lang="en-US" dirty="0"/>
          </a:p>
        </p:txBody>
      </p:sp>
      <p:sp>
        <p:nvSpPr>
          <p:cNvPr id="3" name="Content Placeholder 2"/>
          <p:cNvSpPr>
            <a:spLocks noGrp="1"/>
          </p:cNvSpPr>
          <p:nvPr>
            <p:ph idx="1"/>
          </p:nvPr>
        </p:nvSpPr>
        <p:spPr/>
        <p:txBody>
          <a:bodyPr/>
          <a:lstStyle/>
          <a:p>
            <a:r>
              <a:rPr lang="en-US" dirty="0" smtClean="0"/>
              <a:t>Do not chase shiny objects</a:t>
            </a:r>
          </a:p>
          <a:p>
            <a:pPr lvl="1"/>
            <a:r>
              <a:rPr lang="en-US" dirty="0" smtClean="0"/>
              <a:t>“Pareto</a:t>
            </a:r>
            <a:r>
              <a:rPr lang="en-US" baseline="0" dirty="0" smtClean="0"/>
              <a:t> Principal” </a:t>
            </a:r>
            <a:r>
              <a:rPr lang="en-US" baseline="0" dirty="0" smtClean="0"/>
              <a:t> </a:t>
            </a:r>
            <a:r>
              <a:rPr lang="en-US" baseline="0" dirty="0" smtClean="0"/>
              <a:t>80/20 Rule</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276600"/>
            <a:ext cx="288808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288" y="3276600"/>
            <a:ext cx="35501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29" y="5410200"/>
            <a:ext cx="32670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218872"/>
            <a:ext cx="4697328" cy="110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8549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the money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$300 out of $454 went towards vendors who I needed to ‘bail out’</a:t>
            </a:r>
          </a:p>
          <a:p>
            <a:endParaRPr lang="en-US" dirty="0" smtClean="0"/>
          </a:p>
          <a:p>
            <a:endParaRPr lang="en-US" dirty="0" smtClean="0"/>
          </a:p>
          <a:p>
            <a:endParaRPr lang="en-US" dirty="0" smtClean="0"/>
          </a:p>
          <a:p>
            <a:endParaRPr lang="en-US" dirty="0" smtClean="0"/>
          </a:p>
          <a:p>
            <a:r>
              <a:rPr lang="en-US" dirty="0" smtClean="0"/>
              <a:t>….for clients who have terrible business models</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2971800" cy="292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76408"/>
            <a:ext cx="4139217" cy="110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29330"/>
            <a:ext cx="1828800" cy="49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8781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Hourly Rate”</a:t>
            </a:r>
            <a:endParaRPr lang="en-US" dirty="0"/>
          </a:p>
        </p:txBody>
      </p:sp>
      <p:sp>
        <p:nvSpPr>
          <p:cNvPr id="3" name="Content Placeholder 2"/>
          <p:cNvSpPr>
            <a:spLocks noGrp="1"/>
          </p:cNvSpPr>
          <p:nvPr>
            <p:ph idx="1"/>
          </p:nvPr>
        </p:nvSpPr>
        <p:spPr/>
        <p:txBody>
          <a:bodyPr/>
          <a:lstStyle/>
          <a:p>
            <a:r>
              <a:rPr lang="en-US" dirty="0" smtClean="0"/>
              <a:t>Early in your career don’t worry about it!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276600"/>
            <a:ext cx="288808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105400"/>
            <a:ext cx="326707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429000"/>
            <a:ext cx="4697328" cy="110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20091026">
            <a:off x="1345579" y="3961058"/>
            <a:ext cx="629589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OUT OF BUSINESS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02126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Re-Assess Oct 2008 Decision</a:t>
            </a:r>
            <a:endParaRPr lang="en-US" dirty="0"/>
          </a:p>
        </p:txBody>
      </p:sp>
      <p:sp>
        <p:nvSpPr>
          <p:cNvPr id="3" name="Content Placeholder 2"/>
          <p:cNvSpPr>
            <a:spLocks noGrp="1"/>
          </p:cNvSpPr>
          <p:nvPr>
            <p:ph idx="1"/>
          </p:nvPr>
        </p:nvSpPr>
        <p:spPr/>
        <p:txBody>
          <a:bodyPr>
            <a:normAutofit fontScale="92500"/>
          </a:bodyPr>
          <a:lstStyle/>
          <a:p>
            <a:r>
              <a:rPr lang="en-US" dirty="0" smtClean="0"/>
              <a:t>How is the music school doing?</a:t>
            </a:r>
          </a:p>
          <a:p>
            <a:pPr lvl="1"/>
            <a:r>
              <a:rPr lang="en-US" dirty="0" smtClean="0"/>
              <a:t>It’s now</a:t>
            </a:r>
            <a:r>
              <a:rPr lang="en-US" baseline="0" dirty="0" smtClean="0"/>
              <a:t> 2011.  They are growing and want to franchise</a:t>
            </a:r>
            <a:endParaRPr lang="en-US" dirty="0" smtClean="0"/>
          </a:p>
          <a:p>
            <a:endParaRPr lang="en-US" dirty="0"/>
          </a:p>
          <a:p>
            <a:r>
              <a:rPr lang="en-US" dirty="0" smtClean="0"/>
              <a:t>How am I doing?</a:t>
            </a:r>
          </a:p>
          <a:p>
            <a:pPr lvl="1"/>
            <a:r>
              <a:rPr lang="en-US" dirty="0" smtClean="0"/>
              <a:t>I’m exhausted, generating a lot of revenue, seeing little reward for myself</a:t>
            </a:r>
          </a:p>
        </p:txBody>
      </p:sp>
    </p:spTree>
    <p:extLst>
      <p:ext uri="{BB962C8B-B14F-4D97-AF65-F5344CB8AC3E}">
        <p14:creationId xmlns:p14="http://schemas.microsoft.com/office/powerpoint/2010/main" val="37184842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“Nothing is Easy”</a:t>
            </a:r>
            <a:endParaRPr lang="en-US" dirty="0"/>
          </a:p>
        </p:txBody>
      </p:sp>
      <p:sp>
        <p:nvSpPr>
          <p:cNvPr id="3" name="Content Placeholder 2"/>
          <p:cNvSpPr>
            <a:spLocks noGrp="1"/>
          </p:cNvSpPr>
          <p:nvPr>
            <p:ph idx="1"/>
          </p:nvPr>
        </p:nvSpPr>
        <p:spPr/>
        <p:txBody>
          <a:bodyPr/>
          <a:lstStyle/>
          <a:p>
            <a:r>
              <a:rPr lang="en-US" dirty="0" smtClean="0"/>
              <a:t>Good workers are hard to find</a:t>
            </a:r>
          </a:p>
          <a:p>
            <a:pPr lvl="1"/>
            <a:r>
              <a:rPr lang="en-US" dirty="0" smtClean="0"/>
              <a:t>My ‘best of the best’ developers are quitting every 6 months</a:t>
            </a:r>
          </a:p>
          <a:p>
            <a:pPr lvl="1"/>
            <a:endParaRPr lang="en-US" dirty="0" smtClean="0"/>
          </a:p>
          <a:p>
            <a:pPr lvl="1"/>
            <a:r>
              <a:rPr lang="en-US" dirty="0" smtClean="0"/>
              <a:t>My inexpensive developers never learn, I need to retrain every 3 months</a:t>
            </a:r>
          </a:p>
        </p:txBody>
      </p:sp>
    </p:spTree>
    <p:extLst>
      <p:ext uri="{BB962C8B-B14F-4D97-AF65-F5344CB8AC3E}">
        <p14:creationId xmlns:p14="http://schemas.microsoft.com/office/powerpoint/2010/main" val="2353109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 is lazy</a:t>
            </a:r>
            <a:endParaRPr lang="en-US" dirty="0"/>
          </a:p>
        </p:txBody>
      </p:sp>
      <p:sp>
        <p:nvSpPr>
          <p:cNvPr id="3" name="Text Placeholder 2"/>
          <p:cNvSpPr>
            <a:spLocks noGrp="1"/>
          </p:cNvSpPr>
          <p:nvPr>
            <p:ph type="body" idx="1"/>
          </p:nvPr>
        </p:nvSpPr>
        <p:spPr>
          <a:xfrm>
            <a:off x="457200" y="228600"/>
            <a:ext cx="7772400" cy="1371599"/>
          </a:xfrm>
        </p:spPr>
        <p:txBody>
          <a:bodyPr>
            <a:normAutofit fontScale="70000" lnSpcReduction="20000"/>
          </a:bodyPr>
          <a:lstStyle/>
          <a:p>
            <a:r>
              <a:rPr lang="en-US" dirty="0" smtClean="0"/>
              <a:t>“Can’t you just…”</a:t>
            </a:r>
          </a:p>
          <a:p>
            <a:r>
              <a:rPr lang="en-US" dirty="0" smtClean="0"/>
              <a:t>“It would be easier if you just did it”</a:t>
            </a:r>
          </a:p>
          <a:p>
            <a:r>
              <a:rPr lang="en-US" b="1" dirty="0" smtClean="0"/>
              <a:t>LMGTFY…</a:t>
            </a:r>
          </a:p>
          <a:p>
            <a:r>
              <a:rPr lang="en-US" dirty="0" smtClean="0"/>
              <a:t/>
            </a:r>
            <a:br>
              <a:rPr lang="en-US" dirty="0" smtClean="0"/>
            </a:br>
            <a:endParaRPr lang="en-US" dirty="0"/>
          </a:p>
        </p:txBody>
      </p:sp>
    </p:spTree>
    <p:extLst>
      <p:ext uri="{BB962C8B-B14F-4D97-AF65-F5344CB8AC3E}">
        <p14:creationId xmlns:p14="http://schemas.microsoft.com/office/powerpoint/2010/main" val="9662332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Scalpel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“Hey Kunal,</a:t>
            </a:r>
            <a:r>
              <a:rPr lang="en-US" baseline="0" dirty="0" smtClean="0"/>
              <a:t> budget is tight, we are looking for 10% cuts across the board from all of our vendors”</a:t>
            </a:r>
          </a:p>
          <a:p>
            <a:endParaRPr lang="en-US" baseline="0" dirty="0" smtClean="0"/>
          </a:p>
          <a:p>
            <a:r>
              <a:rPr lang="en-US" baseline="0" dirty="0" smtClean="0"/>
              <a:t>I just hired Zack, started investing in him to take over my responsibilities, now they can cut me on a whim?</a:t>
            </a:r>
          </a:p>
        </p:txBody>
      </p:sp>
    </p:spTree>
    <p:extLst>
      <p:ext uri="{BB962C8B-B14F-4D97-AF65-F5344CB8AC3E}">
        <p14:creationId xmlns:p14="http://schemas.microsoft.com/office/powerpoint/2010/main" val="18871969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Re-ASSESS Again and Again</a:t>
            </a:r>
            <a:endParaRPr lang="en-US" dirty="0"/>
          </a:p>
        </p:txBody>
      </p:sp>
      <p:sp>
        <p:nvSpPr>
          <p:cNvPr id="3" name="Content Placeholder 2"/>
          <p:cNvSpPr>
            <a:spLocks noGrp="1"/>
          </p:cNvSpPr>
          <p:nvPr>
            <p:ph idx="1"/>
          </p:nvPr>
        </p:nvSpPr>
        <p:spPr/>
        <p:txBody>
          <a:bodyPr/>
          <a:lstStyle/>
          <a:p>
            <a:r>
              <a:rPr lang="en-US" dirty="0" smtClean="0"/>
              <a:t>What if they cut me?</a:t>
            </a:r>
          </a:p>
          <a:p>
            <a:endParaRPr lang="en-US" dirty="0" smtClean="0"/>
          </a:p>
          <a:p>
            <a:r>
              <a:rPr lang="en-US" dirty="0" smtClean="0"/>
              <a:t>What if I cut them?</a:t>
            </a:r>
          </a:p>
          <a:p>
            <a:endParaRPr lang="en-US" dirty="0" smtClean="0"/>
          </a:p>
          <a:p>
            <a:r>
              <a:rPr lang="en-US" dirty="0" smtClean="0"/>
              <a:t>Who has more to lose?</a:t>
            </a:r>
          </a:p>
        </p:txBody>
      </p:sp>
    </p:spTree>
    <p:extLst>
      <p:ext uri="{BB962C8B-B14F-4D97-AF65-F5344CB8AC3E}">
        <p14:creationId xmlns:p14="http://schemas.microsoft.com/office/powerpoint/2010/main" val="37634955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School Operations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$220,000</a:t>
            </a:r>
          </a:p>
          <a:p>
            <a:pPr lvl="1"/>
            <a:r>
              <a:rPr lang="en-US" dirty="0" smtClean="0"/>
              <a:t>How much does a senior developer make?</a:t>
            </a:r>
          </a:p>
          <a:p>
            <a:pPr lvl="1"/>
            <a:r>
              <a:rPr lang="en-US" dirty="0" smtClean="0"/>
              <a:t>How about 2?</a:t>
            </a:r>
          </a:p>
          <a:p>
            <a:pPr lvl="1"/>
            <a:r>
              <a:rPr lang="en-US" dirty="0" smtClean="0"/>
              <a:t>How much does it cost to run a help desk?</a:t>
            </a:r>
          </a:p>
          <a:p>
            <a:pPr lvl="1"/>
            <a:r>
              <a:rPr lang="en-US" dirty="0" smtClean="0"/>
              <a:t>How important is this system to them?</a:t>
            </a:r>
          </a:p>
        </p:txBody>
      </p:sp>
    </p:spTree>
    <p:extLst>
      <p:ext uri="{BB962C8B-B14F-4D97-AF65-F5344CB8AC3E}">
        <p14:creationId xmlns:p14="http://schemas.microsoft.com/office/powerpoint/2010/main" val="17290692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142682"/>
          </a:xfrm>
        </p:spPr>
        <p:txBody>
          <a:bodyPr/>
          <a:lstStyle/>
          <a:p>
            <a:r>
              <a:rPr lang="en-US" dirty="0" smtClean="0"/>
              <a:t>Perception: Music School’s Business</a:t>
            </a:r>
            <a:endParaRPr lang="en-US" dirty="0"/>
          </a:p>
        </p:txBody>
      </p:sp>
      <p:sp>
        <p:nvSpPr>
          <p:cNvPr id="3" name="Content Placeholder 2"/>
          <p:cNvSpPr>
            <a:spLocks noGrp="1"/>
          </p:cNvSpPr>
          <p:nvPr>
            <p:ph idx="1"/>
          </p:nvPr>
        </p:nvSpPr>
        <p:spPr/>
        <p:txBody>
          <a:bodyPr/>
          <a:lstStyle/>
          <a:p>
            <a:r>
              <a:rPr lang="en-US" dirty="0" smtClean="0"/>
              <a:t>What are they in the business of?</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94689"/>
            <a:ext cx="6532563"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058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“What if”</a:t>
            </a:r>
            <a:endParaRPr lang="en-US" dirty="0"/>
          </a:p>
        </p:txBody>
      </p:sp>
      <p:sp>
        <p:nvSpPr>
          <p:cNvPr id="3" name="Content Placeholder 2"/>
          <p:cNvSpPr>
            <a:spLocks noGrp="1"/>
          </p:cNvSpPr>
          <p:nvPr>
            <p:ph idx="1"/>
          </p:nvPr>
        </p:nvSpPr>
        <p:spPr/>
        <p:txBody>
          <a:bodyPr/>
          <a:lstStyle/>
          <a:p>
            <a:r>
              <a:rPr lang="en-US" dirty="0" smtClean="0"/>
              <a:t>What if in 2008, I got my 200k contract?</a:t>
            </a:r>
          </a:p>
          <a:p>
            <a:pPr lvl="1"/>
            <a:r>
              <a:rPr lang="en-US" dirty="0" smtClean="0"/>
              <a:t>Would they have kept paying?</a:t>
            </a:r>
          </a:p>
          <a:p>
            <a:pPr lvl="1"/>
            <a:r>
              <a:rPr lang="en-US" dirty="0" smtClean="0"/>
              <a:t>When they fired</a:t>
            </a:r>
            <a:r>
              <a:rPr lang="en-US" baseline="0" dirty="0" smtClean="0"/>
              <a:t> Jay park, why didn’t they look for another developer?</a:t>
            </a:r>
          </a:p>
        </p:txBody>
      </p:sp>
    </p:spTree>
    <p:extLst>
      <p:ext uri="{BB962C8B-B14F-4D97-AF65-F5344CB8AC3E}">
        <p14:creationId xmlns:p14="http://schemas.microsoft.com/office/powerpoint/2010/main" val="1932898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Sightedness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Perception:</a:t>
            </a:r>
          </a:p>
          <a:p>
            <a:pPr lvl="1"/>
            <a:r>
              <a:rPr lang="en-US" dirty="0" err="1" smtClean="0"/>
              <a:t>vOfficeware</a:t>
            </a:r>
            <a:r>
              <a:rPr lang="en-US" dirty="0" smtClean="0"/>
              <a:t> is a tiny company that needs our business to survive</a:t>
            </a:r>
          </a:p>
          <a:p>
            <a:pPr lvl="1"/>
            <a:r>
              <a:rPr lang="en-US" dirty="0" smtClean="0"/>
              <a:t>We can drop him at a whim so they need to go above and beyond</a:t>
            </a:r>
            <a:r>
              <a:rPr lang="en-US" baseline="0" dirty="0" smtClean="0"/>
              <a:t> for us</a:t>
            </a:r>
          </a:p>
          <a:p>
            <a:pPr lvl="0"/>
            <a:r>
              <a:rPr lang="en-US" dirty="0" smtClean="0"/>
              <a:t>Reality</a:t>
            </a:r>
          </a:p>
          <a:p>
            <a:pPr marL="274320" lvl="1" indent="0">
              <a:buNone/>
            </a:pPr>
            <a:endParaRPr lang="en-US" dirty="0" smtClean="0"/>
          </a:p>
          <a:p>
            <a:pPr marL="274320" lvl="1" indent="0">
              <a:buNone/>
            </a:pPr>
            <a:endParaRPr lang="en-US" dirty="0"/>
          </a:p>
          <a:p>
            <a:pPr marL="274320" lvl="1" indent="0">
              <a:buNone/>
            </a:pPr>
            <a:r>
              <a:rPr lang="en-US" dirty="0" smtClean="0"/>
              <a:t> </a:t>
            </a:r>
          </a:p>
          <a:p>
            <a:pPr marL="274320" lvl="1" indent="0">
              <a:buNone/>
            </a:pPr>
            <a:r>
              <a:rPr lang="en-US" dirty="0" smtClean="0"/>
              <a:t> </a:t>
            </a:r>
          </a:p>
          <a:p>
            <a:pPr marL="274320" lvl="1" indent="0">
              <a:buNone/>
            </a:pPr>
            <a:r>
              <a:rPr lang="en-US" dirty="0" smtClean="0"/>
              <a:t> </a:t>
            </a:r>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a:p>
            <a:pPr marL="274320" lvl="1" indent="0">
              <a:buNone/>
            </a:pPr>
            <a:endParaRPr lang="en-US" dirty="0" smtClean="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19600"/>
            <a:ext cx="4038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5062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924800" cy="4321175"/>
          </a:xfrm>
        </p:spPr>
        <p:txBody>
          <a:bodyPr/>
          <a:lstStyle/>
          <a:p>
            <a:r>
              <a:rPr lang="en-US" dirty="0" smtClean="0"/>
              <a:t>Career Phase </a:t>
            </a:r>
            <a:r>
              <a:rPr lang="en-US" dirty="0" err="1" smtClean="0"/>
              <a:t>IIi</a:t>
            </a:r>
            <a:endParaRPr lang="en-US" dirty="0"/>
          </a:p>
        </p:txBody>
      </p:sp>
      <p:sp>
        <p:nvSpPr>
          <p:cNvPr id="3" name="Text Placeholder 2"/>
          <p:cNvSpPr>
            <a:spLocks noGrp="1"/>
          </p:cNvSpPr>
          <p:nvPr>
            <p:ph type="body" idx="1"/>
          </p:nvPr>
        </p:nvSpPr>
        <p:spPr>
          <a:xfrm>
            <a:off x="457200" y="228600"/>
            <a:ext cx="7772400" cy="762000"/>
          </a:xfrm>
        </p:spPr>
        <p:txBody>
          <a:bodyPr>
            <a:normAutofit/>
          </a:bodyPr>
          <a:lstStyle/>
          <a:p>
            <a:r>
              <a:rPr lang="en-US" sz="2000" b="0" i="0" kern="1200" cap="all" spc="120" baseline="0" dirty="0" smtClean="0">
                <a:solidFill>
                  <a:schemeClr val="tx2"/>
                </a:solidFill>
                <a:effectLst/>
                <a:latin typeface="+mj-lt"/>
                <a:ea typeface="+mn-ea"/>
                <a:cs typeface="+mn-cs"/>
              </a:rPr>
              <a:t>Opportunity does not </a:t>
            </a:r>
            <a:r>
              <a:rPr lang="en-US" sz="2000" b="1" i="0" kern="1200" cap="all" spc="120" baseline="0" dirty="0" smtClean="0">
                <a:solidFill>
                  <a:schemeClr val="tx2"/>
                </a:solidFill>
                <a:effectLst/>
                <a:latin typeface="+mj-lt"/>
                <a:ea typeface="+mn-ea"/>
                <a:cs typeface="+mn-cs"/>
              </a:rPr>
              <a:t>exist </a:t>
            </a:r>
            <a:r>
              <a:rPr lang="en-US" sz="2000" i="0" kern="1200" cap="all" spc="120" baseline="0" dirty="0" smtClean="0">
                <a:solidFill>
                  <a:schemeClr val="tx2"/>
                </a:solidFill>
                <a:effectLst/>
                <a:latin typeface="+mj-lt"/>
                <a:ea typeface="+mn-ea"/>
                <a:cs typeface="+mn-cs"/>
              </a:rPr>
              <a:t> but you can </a:t>
            </a:r>
            <a:r>
              <a:rPr lang="en-US" sz="2000" b="1" i="0" kern="1200" cap="all" spc="120" baseline="0" dirty="0" smtClean="0">
                <a:solidFill>
                  <a:schemeClr val="tx2"/>
                </a:solidFill>
                <a:effectLst/>
                <a:latin typeface="+mj-lt"/>
                <a:ea typeface="+mn-ea"/>
                <a:cs typeface="+mn-cs"/>
              </a:rPr>
              <a:t>create it</a:t>
            </a:r>
            <a:endParaRPr lang="en-US" sz="2000" b="1" i="0" kern="1200" cap="all" spc="120" baseline="0" dirty="0" smtClean="0">
              <a:solidFill>
                <a:schemeClr val="tx2"/>
              </a:solidFill>
              <a:effectLst/>
              <a:latin typeface="+mj-lt"/>
              <a:ea typeface="+mn-ea"/>
              <a:cs typeface="+mn-cs"/>
            </a:endParaRPr>
          </a:p>
          <a:p>
            <a:endParaRPr lang="en-US" b="1" dirty="0" smtClean="0"/>
          </a:p>
        </p:txBody>
      </p:sp>
      <p:sp>
        <p:nvSpPr>
          <p:cNvPr id="4" name="Text Placeholder 2"/>
          <p:cNvSpPr txBox="1">
            <a:spLocks/>
          </p:cNvSpPr>
          <p:nvPr/>
        </p:nvSpPr>
        <p:spPr>
          <a:xfrm>
            <a:off x="685800" y="4648200"/>
            <a:ext cx="7772400" cy="10668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r>
              <a:rPr lang="en-US" dirty="0" smtClean="0"/>
              <a:t>Now you are in control, Don’t Forget about perception</a:t>
            </a:r>
            <a:endParaRPr lang="en-US" b="1" dirty="0" smtClean="0"/>
          </a:p>
        </p:txBody>
      </p:sp>
    </p:spTree>
    <p:extLst>
      <p:ext uri="{BB962C8B-B14F-4D97-AF65-F5344CB8AC3E}">
        <p14:creationId xmlns:p14="http://schemas.microsoft.com/office/powerpoint/2010/main" val="14031566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for the moment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Build maximum leverage</a:t>
            </a:r>
          </a:p>
          <a:p>
            <a:pPr lvl="1"/>
            <a:r>
              <a:rPr lang="en-US" dirty="0" smtClean="0"/>
              <a:t>Franchising agreements mean they have commitments to people with bigger pockets than </a:t>
            </a:r>
            <a:r>
              <a:rPr lang="en-US" dirty="0" smtClean="0"/>
              <a:t>me</a:t>
            </a:r>
            <a:endParaRPr lang="en-US" dirty="0" smtClean="0"/>
          </a:p>
          <a:p>
            <a:pPr lvl="1"/>
            <a:endParaRPr lang="en-US" dirty="0"/>
          </a:p>
          <a:p>
            <a:pPr lvl="1"/>
            <a:r>
              <a:rPr lang="en-US" dirty="0" smtClean="0"/>
              <a:t>I’ve masked the fact that I have 3 developers + me working on the system</a:t>
            </a:r>
          </a:p>
          <a:p>
            <a:pPr lvl="1"/>
            <a:endParaRPr lang="en-US" dirty="0" smtClean="0"/>
          </a:p>
          <a:p>
            <a:pPr lvl="1"/>
            <a:r>
              <a:rPr lang="en-US" dirty="0" smtClean="0"/>
              <a:t>Next time the scalpel comes, I’ll be in control</a:t>
            </a:r>
          </a:p>
        </p:txBody>
      </p:sp>
    </p:spTree>
    <p:extLst>
      <p:ext uri="{BB962C8B-B14F-4D97-AF65-F5344CB8AC3E}">
        <p14:creationId xmlns:p14="http://schemas.microsoft.com/office/powerpoint/2010/main" val="2297442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825" y="3200400"/>
            <a:ext cx="4852243" cy="310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smtClean="0"/>
          </a:p>
          <a:p>
            <a:pPr lvl="1"/>
            <a:endParaRPr lang="en-US"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15" y="1976437"/>
            <a:ext cx="32194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271775"/>
            <a:ext cx="35718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25" y="1214437"/>
            <a:ext cx="34099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5106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Career</a:t>
            </a:r>
            <a:endParaRPr lang="en-US" dirty="0"/>
          </a:p>
        </p:txBody>
      </p:sp>
      <p:sp>
        <p:nvSpPr>
          <p:cNvPr id="3" name="Text Placeholder 2"/>
          <p:cNvSpPr>
            <a:spLocks noGrp="1"/>
          </p:cNvSpPr>
          <p:nvPr>
            <p:ph type="body" idx="1"/>
          </p:nvPr>
        </p:nvSpPr>
        <p:spPr/>
        <p:txBody>
          <a:bodyPr/>
          <a:lstStyle/>
          <a:p>
            <a:r>
              <a:rPr lang="en-US" dirty="0" smtClean="0"/>
              <a:t>Your current aspirations are probably false</a:t>
            </a:r>
            <a:endParaRPr lang="en-US" dirty="0"/>
          </a:p>
        </p:txBody>
      </p:sp>
    </p:spTree>
    <p:extLst>
      <p:ext uri="{BB962C8B-B14F-4D97-AF65-F5344CB8AC3E}">
        <p14:creationId xmlns:p14="http://schemas.microsoft.com/office/powerpoint/2010/main" val="1299625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“Actors” in Society Use case</a:t>
            </a:r>
            <a:endParaRPr lang="en-US" dirty="0"/>
          </a:p>
        </p:txBody>
      </p:sp>
      <p:sp>
        <p:nvSpPr>
          <p:cNvPr id="3" name="Content Placeholder 2"/>
          <p:cNvSpPr>
            <a:spLocks noGrp="1"/>
          </p:cNvSpPr>
          <p:nvPr>
            <p:ph idx="1"/>
          </p:nvPr>
        </p:nvSpPr>
        <p:spPr>
          <a:xfrm>
            <a:off x="457200" y="1371600"/>
            <a:ext cx="8305800" cy="5410200"/>
          </a:xfrm>
        </p:spPr>
        <p:txBody>
          <a:bodyPr>
            <a:normAutofit/>
          </a:bodyPr>
          <a:lstStyle/>
          <a:p>
            <a:r>
              <a:rPr lang="en-US" dirty="0" smtClean="0"/>
              <a:t>How do these compare to friends/professors?</a:t>
            </a:r>
          </a:p>
          <a:p>
            <a:pPr lvl="1"/>
            <a:r>
              <a:rPr lang="en-US" dirty="0" smtClean="0"/>
              <a:t>Boss</a:t>
            </a:r>
          </a:p>
          <a:p>
            <a:pPr lvl="1"/>
            <a:r>
              <a:rPr lang="en-US" dirty="0" smtClean="0"/>
              <a:t>Coworkers</a:t>
            </a:r>
          </a:p>
          <a:p>
            <a:pPr lvl="1"/>
            <a:r>
              <a:rPr lang="en-US" dirty="0" smtClean="0"/>
              <a:t>Counter Parties</a:t>
            </a:r>
          </a:p>
        </p:txBody>
      </p:sp>
    </p:spTree>
    <p:extLst>
      <p:ext uri="{BB962C8B-B14F-4D97-AF65-F5344CB8AC3E}">
        <p14:creationId xmlns:p14="http://schemas.microsoft.com/office/powerpoint/2010/main" val="2646032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succeed</a:t>
            </a:r>
            <a:endParaRPr lang="en-US" dirty="0"/>
          </a:p>
        </p:txBody>
      </p:sp>
      <p:sp>
        <p:nvSpPr>
          <p:cNvPr id="3" name="Content Placeholder 2"/>
          <p:cNvSpPr>
            <a:spLocks noGrp="1"/>
          </p:cNvSpPr>
          <p:nvPr>
            <p:ph idx="1"/>
          </p:nvPr>
        </p:nvSpPr>
        <p:spPr/>
        <p:txBody>
          <a:bodyPr>
            <a:normAutofit fontScale="92500"/>
          </a:bodyPr>
          <a:lstStyle/>
          <a:p>
            <a:r>
              <a:rPr lang="en-US" sz="3600" dirty="0" smtClean="0"/>
              <a:t>Computer Science = $$</a:t>
            </a:r>
          </a:p>
          <a:p>
            <a:pPr lvl="1"/>
            <a:r>
              <a:rPr lang="en-US" sz="3600" dirty="0" smtClean="0"/>
              <a:t>Unregulated profession</a:t>
            </a:r>
          </a:p>
          <a:p>
            <a:pPr lvl="1"/>
            <a:endParaRPr lang="en-US" sz="3600" dirty="0" smtClean="0"/>
          </a:p>
          <a:p>
            <a:pPr lvl="1"/>
            <a:r>
              <a:rPr lang="en-US" sz="3600" dirty="0" smtClean="0"/>
              <a:t>Software runs the world, shortage of developers, let alone </a:t>
            </a:r>
            <a:r>
              <a:rPr lang="en-US" sz="3600" u="sng" dirty="0" smtClean="0"/>
              <a:t>good developers</a:t>
            </a:r>
          </a:p>
          <a:p>
            <a:pPr lvl="1"/>
            <a:endParaRPr lang="en-US" sz="3600" dirty="0" smtClean="0"/>
          </a:p>
          <a:p>
            <a:pPr lvl="1"/>
            <a:r>
              <a:rPr lang="en-US" sz="3600" dirty="0" smtClean="0"/>
              <a:t>DC market has ‘body shops’ paying $100k after a few years of working</a:t>
            </a:r>
          </a:p>
          <a:p>
            <a:pPr lvl="2"/>
            <a:r>
              <a:rPr lang="en-US" sz="3200" dirty="0" smtClean="0"/>
              <a:t>Top students</a:t>
            </a:r>
            <a:r>
              <a:rPr lang="en-US" sz="3200" baseline="0" dirty="0" smtClean="0"/>
              <a:t> can get this now</a:t>
            </a:r>
          </a:p>
        </p:txBody>
      </p:sp>
    </p:spTree>
    <p:extLst>
      <p:ext uri="{BB962C8B-B14F-4D97-AF65-F5344CB8AC3E}">
        <p14:creationId xmlns:p14="http://schemas.microsoft.com/office/powerpoint/2010/main" val="21106832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School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Try a lot of things</a:t>
            </a:r>
          </a:p>
          <a:p>
            <a:pPr lvl="1"/>
            <a:r>
              <a:rPr lang="en-US" dirty="0" smtClean="0"/>
              <a:t>Determine what you hate</a:t>
            </a:r>
          </a:p>
          <a:p>
            <a:pPr lvl="1"/>
            <a:endParaRPr lang="en-US" dirty="0" smtClean="0"/>
          </a:p>
          <a:p>
            <a:pPr lvl="1"/>
            <a:r>
              <a:rPr lang="en-US" dirty="0" smtClean="0"/>
              <a:t>Maybe you’ll find something you want</a:t>
            </a:r>
          </a:p>
          <a:p>
            <a:pPr lvl="1"/>
            <a:endParaRPr lang="en-US" dirty="0" smtClean="0"/>
          </a:p>
          <a:p>
            <a:pPr lvl="1"/>
            <a:r>
              <a:rPr lang="en-US" dirty="0" smtClean="0"/>
              <a:t>Work hard in all facets and don’t worry about over working or being underpaid – as long as it is short term</a:t>
            </a:r>
          </a:p>
        </p:txBody>
      </p:sp>
    </p:spTree>
    <p:extLst>
      <p:ext uri="{BB962C8B-B14F-4D97-AF65-F5344CB8AC3E}">
        <p14:creationId xmlns:p14="http://schemas.microsoft.com/office/powerpoint/2010/main" val="2843626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perception</a:t>
            </a:r>
            <a:endParaRPr lang="en-US" dirty="0"/>
          </a:p>
        </p:txBody>
      </p:sp>
      <p:sp>
        <p:nvSpPr>
          <p:cNvPr id="3" name="Content Placeholder 2"/>
          <p:cNvSpPr>
            <a:spLocks noGrp="1"/>
          </p:cNvSpPr>
          <p:nvPr>
            <p:ph idx="1"/>
          </p:nvPr>
        </p:nvSpPr>
        <p:spPr/>
        <p:txBody>
          <a:bodyPr>
            <a:normAutofit/>
          </a:bodyPr>
          <a:lstStyle/>
          <a:p>
            <a:r>
              <a:rPr lang="en-US" sz="3600" dirty="0" smtClean="0"/>
              <a:t>What am I?</a:t>
            </a:r>
          </a:p>
          <a:p>
            <a:endParaRPr lang="en-US" sz="3600" dirty="0" smtClean="0"/>
          </a:p>
          <a:p>
            <a:r>
              <a:rPr lang="en-US" sz="3600" dirty="0" smtClean="0"/>
              <a:t>What do I expect from me?</a:t>
            </a:r>
          </a:p>
          <a:p>
            <a:endParaRPr lang="en-US" sz="3600" dirty="0" smtClean="0"/>
          </a:p>
          <a:p>
            <a:r>
              <a:rPr lang="en-US" sz="3600" dirty="0" smtClean="0"/>
              <a:t>What do others expect from me?</a:t>
            </a:r>
          </a:p>
          <a:p>
            <a:endParaRPr lang="en-US" sz="3600" dirty="0" smtClean="0"/>
          </a:p>
          <a:p>
            <a:r>
              <a:rPr lang="en-US" sz="3600" dirty="0" smtClean="0"/>
              <a:t>What do I expect from others</a:t>
            </a:r>
            <a:r>
              <a:rPr lang="en-US" sz="3600" dirty="0" smtClean="0"/>
              <a:t>?</a:t>
            </a:r>
          </a:p>
        </p:txBody>
      </p:sp>
    </p:spTree>
    <p:extLst>
      <p:ext uri="{BB962C8B-B14F-4D97-AF65-F5344CB8AC3E}">
        <p14:creationId xmlns:p14="http://schemas.microsoft.com/office/powerpoint/2010/main" val="1979067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Structure</a:t>
            </a:r>
            <a:endParaRPr lang="en-US" dirty="0"/>
          </a:p>
        </p:txBody>
      </p:sp>
      <p:sp>
        <p:nvSpPr>
          <p:cNvPr id="3" name="Content Placeholder 2"/>
          <p:cNvSpPr>
            <a:spLocks noGrp="1"/>
          </p:cNvSpPr>
          <p:nvPr>
            <p:ph idx="1"/>
          </p:nvPr>
        </p:nvSpPr>
        <p:spPr/>
        <p:txBody>
          <a:bodyPr/>
          <a:lstStyle/>
          <a:p>
            <a:r>
              <a:rPr lang="en-US" dirty="0" smtClean="0"/>
              <a:t>Do</a:t>
            </a:r>
            <a:r>
              <a:rPr lang="en-US" baseline="0" dirty="0" smtClean="0"/>
              <a:t> you have a plan for now?</a:t>
            </a:r>
          </a:p>
          <a:p>
            <a:endParaRPr lang="en-US" baseline="0" dirty="0" smtClean="0"/>
          </a:p>
          <a:p>
            <a:r>
              <a:rPr lang="en-US" baseline="0" dirty="0" smtClean="0"/>
              <a:t>Do you have a plan for tomorrow?</a:t>
            </a:r>
          </a:p>
          <a:p>
            <a:endParaRPr lang="en-US" baseline="0" dirty="0" smtClean="0"/>
          </a:p>
          <a:p>
            <a:r>
              <a:rPr lang="en-US" baseline="0" dirty="0" smtClean="0"/>
              <a:t>Do you have a backup plan?</a:t>
            </a:r>
          </a:p>
        </p:txBody>
      </p:sp>
    </p:spTree>
    <p:extLst>
      <p:ext uri="{BB962C8B-B14F-4D97-AF65-F5344CB8AC3E}">
        <p14:creationId xmlns:p14="http://schemas.microsoft.com/office/powerpoint/2010/main" val="42266626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and Fight the demons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There will always be</a:t>
            </a:r>
            <a:r>
              <a:rPr lang="en-US" baseline="0" dirty="0" smtClean="0"/>
              <a:t> some force condemning your success</a:t>
            </a:r>
          </a:p>
          <a:p>
            <a:pPr lvl="1"/>
            <a:r>
              <a:rPr lang="en-US" dirty="0" smtClean="0"/>
              <a:t>Money you earn is less money for someone else</a:t>
            </a:r>
          </a:p>
          <a:p>
            <a:pPr lvl="1"/>
            <a:endParaRPr lang="en-US" dirty="0" smtClean="0"/>
          </a:p>
          <a:p>
            <a:pPr lvl="1"/>
            <a:r>
              <a:rPr lang="en-US" dirty="0" smtClean="0"/>
              <a:t>People want to maximize their own keep</a:t>
            </a:r>
          </a:p>
          <a:p>
            <a:pPr lvl="1"/>
            <a:endParaRPr lang="en-US" dirty="0" smtClean="0"/>
          </a:p>
          <a:p>
            <a:pPr lvl="1"/>
            <a:r>
              <a:rPr lang="en-US" dirty="0" smtClean="0"/>
              <a:t>Understand how they perceive you, work within that perception to make yourself invaluable</a:t>
            </a:r>
          </a:p>
          <a:p>
            <a:pPr lvl="1"/>
            <a:endParaRPr lang="en-US" dirty="0" smtClean="0"/>
          </a:p>
          <a:p>
            <a:pPr lvl="1"/>
            <a:r>
              <a:rPr lang="en-US" dirty="0" smtClean="0"/>
              <a:t>Now </a:t>
            </a:r>
            <a:r>
              <a:rPr lang="en-US" dirty="0" smtClean="0"/>
              <a:t>you are in control of your own career!</a:t>
            </a:r>
          </a:p>
        </p:txBody>
      </p:sp>
    </p:spTree>
    <p:extLst>
      <p:ext uri="{BB962C8B-B14F-4D97-AF65-F5344CB8AC3E}">
        <p14:creationId xmlns:p14="http://schemas.microsoft.com/office/powerpoint/2010/main" val="8349408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can</a:t>
            </a:r>
            <a:r>
              <a:rPr lang="en-US" baseline="0" dirty="0" smtClean="0"/>
              <a:t> I be unbelievably valuable?</a:t>
            </a:r>
          </a:p>
          <a:p>
            <a:pPr lvl="1"/>
            <a:r>
              <a:rPr lang="en-US" dirty="0" smtClean="0"/>
              <a:t>Ask</a:t>
            </a:r>
            <a:r>
              <a:rPr lang="en-US" baseline="0" dirty="0" smtClean="0"/>
              <a:t> tons of questions</a:t>
            </a:r>
          </a:p>
          <a:p>
            <a:pPr lvl="1"/>
            <a:endParaRPr lang="en-US" baseline="0" dirty="0" smtClean="0"/>
          </a:p>
          <a:p>
            <a:pPr lvl="1"/>
            <a:r>
              <a:rPr lang="en-US" baseline="0" dirty="0" smtClean="0"/>
              <a:t>Find out the work no one else wants to do</a:t>
            </a:r>
          </a:p>
          <a:p>
            <a:pPr lvl="1"/>
            <a:endParaRPr lang="en-US" baseline="0" dirty="0" smtClean="0"/>
          </a:p>
          <a:p>
            <a:pPr lvl="1"/>
            <a:r>
              <a:rPr lang="en-US" baseline="0" dirty="0" smtClean="0"/>
              <a:t>Take things off your boss’s plate</a:t>
            </a:r>
          </a:p>
          <a:p>
            <a:pPr lvl="1"/>
            <a:endParaRPr lang="en-US" baseline="0" dirty="0" smtClean="0"/>
          </a:p>
          <a:p>
            <a:pPr lvl="1"/>
            <a:r>
              <a:rPr lang="en-US" baseline="0" dirty="0" smtClean="0"/>
              <a:t>People are lazy and will become addicted to your work ethic</a:t>
            </a:r>
          </a:p>
          <a:p>
            <a:pPr lvl="1"/>
            <a:endParaRPr lang="en-US" baseline="0" dirty="0" smtClean="0"/>
          </a:p>
          <a:p>
            <a:pPr lvl="1"/>
            <a:r>
              <a:rPr lang="en-US" baseline="0" dirty="0" smtClean="0"/>
              <a:t>They will forget how to work without you</a:t>
            </a:r>
          </a:p>
          <a:p>
            <a:pPr lvl="1"/>
            <a:endParaRPr lang="en-US" baseline="0" dirty="0" smtClean="0"/>
          </a:p>
        </p:txBody>
      </p:sp>
    </p:spTree>
    <p:extLst>
      <p:ext uri="{BB962C8B-B14F-4D97-AF65-F5344CB8AC3E}">
        <p14:creationId xmlns:p14="http://schemas.microsoft.com/office/powerpoint/2010/main" val="34290986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10,000 Hour Rule Revisited</a:t>
            </a:r>
            <a:endParaRPr lang="en-US" dirty="0"/>
          </a:p>
        </p:txBody>
      </p:sp>
      <p:sp>
        <p:nvSpPr>
          <p:cNvPr id="3" name="Content Placeholder 2"/>
          <p:cNvSpPr>
            <a:spLocks noGrp="1"/>
          </p:cNvSpPr>
          <p:nvPr>
            <p:ph idx="1"/>
          </p:nvPr>
        </p:nvSpPr>
        <p:spPr>
          <a:xfrm>
            <a:off x="3124200" y="1143000"/>
            <a:ext cx="4953000" cy="5410200"/>
          </a:xfrm>
        </p:spPr>
        <p:txBody>
          <a:bodyPr>
            <a:normAutofit/>
          </a:bodyPr>
          <a:lstStyle/>
          <a:p>
            <a:r>
              <a:rPr lang="en-US" sz="2400" dirty="0" smtClean="0"/>
              <a:t>In our first class we discussed how it takes 10,000 hours to master a technique.</a:t>
            </a:r>
          </a:p>
          <a:p>
            <a:endParaRPr lang="en-US" sz="2400" dirty="0"/>
          </a:p>
          <a:p>
            <a:r>
              <a:rPr lang="en-US" sz="2400" dirty="0" smtClean="0"/>
              <a:t>Your career is no different.</a:t>
            </a:r>
          </a:p>
          <a:p>
            <a:pPr lvl="1"/>
            <a:r>
              <a:rPr lang="en-US" sz="2400" dirty="0" smtClean="0"/>
              <a:t>Don’t be short sighted</a:t>
            </a:r>
          </a:p>
          <a:p>
            <a:pPr lvl="1"/>
            <a:r>
              <a:rPr lang="en-US" sz="2400" dirty="0" smtClean="0"/>
              <a:t>Recognize other’s perceptions</a:t>
            </a:r>
          </a:p>
          <a:p>
            <a:pPr lvl="1"/>
            <a:r>
              <a:rPr lang="en-US" sz="2400" dirty="0" smtClean="0"/>
              <a:t>Succeed </a:t>
            </a:r>
            <a:r>
              <a:rPr lang="en-US" sz="2400" dirty="0" smtClean="0">
                <a:sym typeface="Wingdings" pitchFamily="2" charset="2"/>
              </a:rPr>
              <a:t></a:t>
            </a:r>
            <a:endParaRPr lang="en-US" sz="2400" dirty="0" smtClean="0"/>
          </a:p>
          <a:p>
            <a:endParaRPr lang="en-US" sz="2400" dirty="0" smtClean="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2286000" cy="358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6269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 Very much</a:t>
            </a:r>
            <a:endParaRPr lang="en-US" dirty="0"/>
          </a:p>
        </p:txBody>
      </p:sp>
      <p:sp>
        <p:nvSpPr>
          <p:cNvPr id="3" name="Subtitle 2"/>
          <p:cNvSpPr>
            <a:spLocks noGrp="1"/>
          </p:cNvSpPr>
          <p:nvPr>
            <p:ph type="subTitle" idx="1"/>
          </p:nvPr>
        </p:nvSpPr>
        <p:spPr>
          <a:xfrm>
            <a:off x="0" y="4800600"/>
            <a:ext cx="8991600" cy="914400"/>
          </a:xfrm>
        </p:spPr>
        <p:txBody>
          <a:bodyPr/>
          <a:lstStyle/>
          <a:p>
            <a:pPr algn="ctr"/>
            <a:r>
              <a:rPr lang="en-US" dirty="0" smtClean="0"/>
              <a:t>It’s been </a:t>
            </a:r>
            <a:r>
              <a:rPr lang="en-US" dirty="0" smtClean="0"/>
              <a:t>tremendous learning </a:t>
            </a:r>
            <a:br>
              <a:rPr lang="en-US" dirty="0" smtClean="0"/>
            </a:br>
            <a:r>
              <a:rPr lang="en-US" dirty="0" smtClean="0"/>
              <a:t>with </a:t>
            </a:r>
            <a:r>
              <a:rPr lang="en-US" dirty="0" smtClean="0"/>
              <a:t>ALL YOU THESE LAST FEW YEARS</a:t>
            </a:r>
            <a:endParaRPr lang="en-US" dirty="0"/>
          </a:p>
        </p:txBody>
      </p:sp>
    </p:spTree>
    <p:extLst>
      <p:ext uri="{BB962C8B-B14F-4D97-AF65-F5344CB8AC3E}">
        <p14:creationId xmlns:p14="http://schemas.microsoft.com/office/powerpoint/2010/main" val="32072819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14615</TotalTime>
  <Words>2013</Words>
  <Application>Microsoft Office PowerPoint</Application>
  <PresentationFormat>On-screen Show (4:3)</PresentationFormat>
  <Paragraphs>422</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Essential</vt:lpstr>
      <vt:lpstr>CAREER</vt:lpstr>
      <vt:lpstr>Beginning your career</vt:lpstr>
      <vt:lpstr>Choices Post undergrad…</vt:lpstr>
      <vt:lpstr>Grad School</vt:lpstr>
      <vt:lpstr>Community Service</vt:lpstr>
      <vt:lpstr>School vs Society</vt:lpstr>
      <vt:lpstr>Society is dumb</vt:lpstr>
      <vt:lpstr>Society is lazy</vt:lpstr>
      <vt:lpstr>“Actors” in Society Use case</vt:lpstr>
      <vt:lpstr>Structure in School</vt:lpstr>
      <vt:lpstr>Unstructured School</vt:lpstr>
      <vt:lpstr>Structured Career</vt:lpstr>
      <vt:lpstr>Do you want a structured career?</vt:lpstr>
      <vt:lpstr>dCareer dTime</vt:lpstr>
      <vt:lpstr>DOW: 6547.05 March 9, 2009</vt:lpstr>
      <vt:lpstr>Structure didn’t exist</vt:lpstr>
      <vt:lpstr>Sequester enacted March 7, 2013</vt:lpstr>
      <vt:lpstr>ECB Bailout TERMS</vt:lpstr>
      <vt:lpstr>My career</vt:lpstr>
      <vt:lpstr>Kunal Johar</vt:lpstr>
      <vt:lpstr>Kunal Johar</vt:lpstr>
      <vt:lpstr>PowerPoint Presentation</vt:lpstr>
      <vt:lpstr>How are We Perceived</vt:lpstr>
      <vt:lpstr>How We Perceive</vt:lpstr>
      <vt:lpstr>The music school</vt:lpstr>
      <vt:lpstr>“I just need a Developer”</vt:lpstr>
      <vt:lpstr>First Proposal</vt:lpstr>
      <vt:lpstr>Proposed Functional Specifications</vt:lpstr>
      <vt:lpstr>Looking Back</vt:lpstr>
      <vt:lpstr>“Milestone #3”</vt:lpstr>
      <vt:lpstr>Deal with lots of BS</vt:lpstr>
      <vt:lpstr>Oct 2007 – BS Quota reached</vt:lpstr>
      <vt:lpstr>Summer 2008</vt:lpstr>
      <vt:lpstr>The Big Pitch</vt:lpstr>
      <vt:lpstr>Presenting to C Levels</vt:lpstr>
      <vt:lpstr>PRESENTING TO C LEVELS</vt:lpstr>
      <vt:lpstr>WHAT WE THINK IS IMPORTANT</vt:lpstr>
      <vt:lpstr>AS EXPLAINED TO C-LEVELS</vt:lpstr>
      <vt:lpstr>AS EXPLAINED TO C-LEVELS</vt:lpstr>
      <vt:lpstr>Structure / plans</vt:lpstr>
      <vt:lpstr>$190,000 please -- By the way you don’t have a choice</vt:lpstr>
      <vt:lpstr>Career Phase I</vt:lpstr>
      <vt:lpstr>The deal</vt:lpstr>
      <vt:lpstr>Looking Back</vt:lpstr>
      <vt:lpstr>7 weeks after “hosting” Transferred to them</vt:lpstr>
      <vt:lpstr>Command and Control</vt:lpstr>
      <vt:lpstr>Yea no one read This Either</vt:lpstr>
      <vt:lpstr>What happened?</vt:lpstr>
      <vt:lpstr>Road Blocks are to be Expected</vt:lpstr>
      <vt:lpstr>Total Money Received: $4,200</vt:lpstr>
      <vt:lpstr>BS, MS</vt:lpstr>
      <vt:lpstr>Superman Part I</vt:lpstr>
      <vt:lpstr>That was fun but who had more to lose?</vt:lpstr>
      <vt:lpstr>Jay Park</vt:lpstr>
      <vt:lpstr>Perception</vt:lpstr>
      <vt:lpstr>The Modulo Method</vt:lpstr>
      <vt:lpstr>The Modulo Method</vt:lpstr>
      <vt:lpstr>Luhn Algorithm</vt:lpstr>
      <vt:lpstr>Fair is Fair</vt:lpstr>
      <vt:lpstr>Full Report no one read</vt:lpstr>
      <vt:lpstr>Superman IV</vt:lpstr>
      <vt:lpstr>Superman IV</vt:lpstr>
      <vt:lpstr>Double Entry accounting</vt:lpstr>
      <vt:lpstr>Superman IV</vt:lpstr>
      <vt:lpstr>Out of balance</vt:lpstr>
      <vt:lpstr>Bank in Error your Favor</vt:lpstr>
      <vt:lpstr>Wedding in Serbia</vt:lpstr>
      <vt:lpstr>“I AM A RELIABLE PERSON”</vt:lpstr>
      <vt:lpstr>Frankfurt Airport</vt:lpstr>
      <vt:lpstr>The Wedding</vt:lpstr>
      <vt:lpstr>I Failed Hard</vt:lpstr>
      <vt:lpstr>Melt Down Ensues</vt:lpstr>
      <vt:lpstr>Career Phase II</vt:lpstr>
      <vt:lpstr>$454,000</vt:lpstr>
      <vt:lpstr>Reset, Refocus, and Refine</vt:lpstr>
      <vt:lpstr>Follow the money</vt:lpstr>
      <vt:lpstr>“My Hourly Rate”</vt:lpstr>
      <vt:lpstr>Re-Assess Oct 2008 Decision</vt:lpstr>
      <vt:lpstr>“Nothing is Easy”</vt:lpstr>
      <vt:lpstr>Scalpel </vt:lpstr>
      <vt:lpstr>Re-ASSESS Again and Again</vt:lpstr>
      <vt:lpstr>Music School Operations</vt:lpstr>
      <vt:lpstr>Perception: Music School’s Business</vt:lpstr>
      <vt:lpstr>“What if”</vt:lpstr>
      <vt:lpstr>Short Sightedness</vt:lpstr>
      <vt:lpstr>Career Phase IIi</vt:lpstr>
      <vt:lpstr>Wait for the moment</vt:lpstr>
      <vt:lpstr>Now What?</vt:lpstr>
      <vt:lpstr>Your Career</vt:lpstr>
      <vt:lpstr>You will succeed</vt:lpstr>
      <vt:lpstr>Post School Plan</vt:lpstr>
      <vt:lpstr>Remember perception</vt:lpstr>
      <vt:lpstr>Remember Structure</vt:lpstr>
      <vt:lpstr>Find and Fight the demons</vt:lpstr>
      <vt:lpstr>But How?</vt:lpstr>
      <vt:lpstr>10,000 Hour Rule Revisited</vt:lpstr>
      <vt:lpstr>Thank you Very much</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dc:title>
  <dc:creator>Kunal Johar</dc:creator>
  <cp:lastModifiedBy>Kunal</cp:lastModifiedBy>
  <cp:revision>219</cp:revision>
  <dcterms:created xsi:type="dcterms:W3CDTF">2013-03-16T20:45:47Z</dcterms:created>
  <dcterms:modified xsi:type="dcterms:W3CDTF">2013-03-27T02:28:06Z</dcterms:modified>
</cp:coreProperties>
</file>